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79" r:id="rId2"/>
  </p:sldMasterIdLst>
  <p:notesMasterIdLst>
    <p:notesMasterId r:id="rId47"/>
  </p:notesMasterIdLst>
  <p:handoutMasterIdLst>
    <p:handoutMasterId r:id="rId48"/>
  </p:handoutMasterIdLst>
  <p:sldIdLst>
    <p:sldId id="257" r:id="rId3"/>
    <p:sldId id="326" r:id="rId4"/>
    <p:sldId id="400" r:id="rId5"/>
    <p:sldId id="329" r:id="rId6"/>
    <p:sldId id="330" r:id="rId7"/>
    <p:sldId id="436" r:id="rId8"/>
    <p:sldId id="401" r:id="rId9"/>
    <p:sldId id="405" r:id="rId10"/>
    <p:sldId id="406" r:id="rId11"/>
    <p:sldId id="402" r:id="rId12"/>
    <p:sldId id="428" r:id="rId13"/>
    <p:sldId id="429" r:id="rId14"/>
    <p:sldId id="430" r:id="rId15"/>
    <p:sldId id="431" r:id="rId16"/>
    <p:sldId id="433" r:id="rId17"/>
    <p:sldId id="434" r:id="rId18"/>
    <p:sldId id="435" r:id="rId19"/>
    <p:sldId id="442" r:id="rId20"/>
    <p:sldId id="444" r:id="rId21"/>
    <p:sldId id="443" r:id="rId22"/>
    <p:sldId id="426" r:id="rId23"/>
    <p:sldId id="427" r:id="rId24"/>
    <p:sldId id="412" r:id="rId25"/>
    <p:sldId id="414" r:id="rId26"/>
    <p:sldId id="415" r:id="rId27"/>
    <p:sldId id="416" r:id="rId28"/>
    <p:sldId id="417" r:id="rId29"/>
    <p:sldId id="418" r:id="rId30"/>
    <p:sldId id="410" r:id="rId31"/>
    <p:sldId id="403" r:id="rId32"/>
    <p:sldId id="413" r:id="rId33"/>
    <p:sldId id="437" r:id="rId34"/>
    <p:sldId id="438" r:id="rId35"/>
    <p:sldId id="440" r:id="rId36"/>
    <p:sldId id="441" r:id="rId37"/>
    <p:sldId id="404" r:id="rId38"/>
    <p:sldId id="399" r:id="rId39"/>
    <p:sldId id="269" r:id="rId40"/>
    <p:sldId id="409" r:id="rId41"/>
    <p:sldId id="421" r:id="rId42"/>
    <p:sldId id="422" r:id="rId43"/>
    <p:sldId id="423" r:id="rId44"/>
    <p:sldId id="424" r:id="rId45"/>
    <p:sldId id="425"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97" autoAdjust="0"/>
    <p:restoredTop sz="75754" autoAdjust="0"/>
  </p:normalViewPr>
  <p:slideViewPr>
    <p:cSldViewPr snapToGrid="0">
      <p:cViewPr varScale="1">
        <p:scale>
          <a:sx n="77" d="100"/>
          <a:sy n="77" d="100"/>
        </p:scale>
        <p:origin x="1530"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11-Jul-22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11-Jul-22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656944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Tahoma" panose="020B0604030504040204" pitchFamily="34" charset="0"/>
                <a:cs typeface="Tahoma" panose="020B0604030504040204" pitchFamily="34" charset="0"/>
              </a:rPr>
              <a:t>Entropy của 1 tập S có c lớp là</a:t>
            </a:r>
            <a:endParaRPr lang="en-US"/>
          </a:p>
          <a:p>
            <a:r>
              <a:rPr lang="en-US"/>
              <a:t>Pi là xác xuất của 1 thực thể thuộc lớp i trong S</a:t>
            </a:r>
          </a:p>
          <a:p>
            <a:endParaRPr lang="en-US"/>
          </a:p>
          <a:p>
            <a:r>
              <a:rPr lang="vi-VN" b="0" i="0">
                <a:effectLst/>
                <a:latin typeface="Arial" panose="020B0604020202020204" pitchFamily="34" charset="0"/>
              </a:rPr>
              <a:t>- Entropy cho biết số bit trung bình để mã hóa một lớp S.</a:t>
            </a:r>
            <a:br>
              <a:rPr lang="vi-VN"/>
            </a:br>
            <a:r>
              <a:rPr lang="vi-VN" b="0" i="0">
                <a:effectLst/>
                <a:latin typeface="Arial" panose="020B0604020202020204" pitchFamily="34" charset="0"/>
              </a:rPr>
              <a:t>- Entropy của một tin nhắn đo lượng thông tin trung bình có trong tin nhắn đó.</a:t>
            </a:r>
            <a:br>
              <a:rPr lang="vi-VN"/>
            </a:br>
            <a:r>
              <a:rPr lang="vi-VN" b="0" i="0">
                <a:effectLst/>
                <a:latin typeface="Arial" panose="020B0604020202020204" pitchFamily="34" charset="0"/>
              </a:rPr>
              <a:t>- Entropy của một biến ngẫu nhiên x đo tính không thể đoán trước của x</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431589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Random forest (RF) là một phương pháp của Leo Breiman (2001) cho cả 2 bài toán</a:t>
            </a:r>
            <a:br>
              <a:rPr lang="vi-VN"/>
            </a:br>
            <a:r>
              <a:rPr lang="vi-VN" b="0" i="0">
                <a:effectLst/>
                <a:latin typeface="Arial" panose="020B0604020202020204" pitchFamily="34" charset="0"/>
              </a:rPr>
              <a:t>Classification và Regression.</a:t>
            </a:r>
            <a:br>
              <a:rPr lang="vi-VN"/>
            </a:br>
            <a:r>
              <a:rPr lang="vi-VN" b="0" i="0">
                <a:effectLst/>
                <a:latin typeface="Arial" panose="020B0604020202020204" pitchFamily="34" charset="0"/>
              </a:rPr>
              <a:t>Ý tưởng chính: dự đoán dựa trên sự kết hợp của nhiều cây quyết định, bằng cách lấy</a:t>
            </a:r>
            <a:br>
              <a:rPr lang="vi-VN"/>
            </a:br>
            <a:r>
              <a:rPr lang="vi-VN" b="0" i="0">
                <a:effectLst/>
                <a:latin typeface="Arial" panose="020B0604020202020204" pitchFamily="34" charset="0"/>
              </a:rPr>
              <a:t>giá trị trung bình của tất cả các dự đoán riêng lẻ.</a:t>
            </a:r>
            <a:br>
              <a:rPr lang="vi-VN"/>
            </a:br>
            <a:r>
              <a:rPr lang="vi-VN" b="0" i="0">
                <a:effectLst/>
                <a:latin typeface="Arial" panose="020B0604020202020204" pitchFamily="34" charset="0"/>
              </a:rPr>
              <a:t>Mỗi cây trong rừng đơn giản nhưng ngẫu nhiên và phát triển theo một cách cách khác</a:t>
            </a:r>
            <a:br>
              <a:rPr lang="vi-VN"/>
            </a:br>
            <a:r>
              <a:rPr lang="vi-VN" b="0" i="0">
                <a:effectLst/>
                <a:latin typeface="Arial" panose="020B0604020202020204" pitchFamily="34" charset="0"/>
              </a:rPr>
              <a:t>khác nhau theo cá thuộc tính được chọn và dữ liệu huấn luyện</a:t>
            </a:r>
            <a:br>
              <a:rPr lang="vi-VN"/>
            </a:br>
            <a:r>
              <a:rPr lang="vi-VN" b="0" i="0">
                <a:effectLst/>
                <a:latin typeface="Arial" panose="020B0604020202020204" pitchFamily="34" charset="0"/>
              </a:rPr>
              <a:t>RF hiện là một trong những phương pháp phổ biến và chính xác nhất. Nó có thể triển</a:t>
            </a:r>
            <a:br>
              <a:rPr lang="vi-VN"/>
            </a:br>
            <a:r>
              <a:rPr lang="vi-VN" b="0" i="0">
                <a:effectLst/>
                <a:latin typeface="Arial" panose="020B0604020202020204" pitchFamily="34" charset="0"/>
              </a:rPr>
              <a:t>khai dễ dàng và hiệu quả. Đặc biệt nó có thể làm việc với số chiều rất cao mà không bị</a:t>
            </a:r>
            <a:br>
              <a:rPr lang="vi-VN"/>
            </a:br>
            <a:r>
              <a:rPr lang="vi-VN" b="0" i="0">
                <a:effectLst/>
                <a:latin typeface="Arial" panose="020B0604020202020204" pitchFamily="34" charset="0"/>
              </a:rPr>
              <a:t>overfitting.</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149609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 Thuật toán xử lý cả dữ liệu liên tục và rời rạc. Để xử lý dữ liệu liên tục, thuật toán</a:t>
            </a:r>
            <a:br>
              <a:rPr lang="vi-VN"/>
            </a:br>
            <a:r>
              <a:rPr lang="vi-VN" b="0" i="0">
                <a:effectLst/>
                <a:latin typeface="Arial" panose="020B0604020202020204" pitchFamily="34" charset="0"/>
              </a:rPr>
              <a:t>C4.5 đặt ra một ngưỡng và chia thành 2 nhánh với 1 nhánh là các giá trị nhỏ hơn hoặc bằng</a:t>
            </a:r>
            <a:br>
              <a:rPr lang="vi-VN"/>
            </a:br>
            <a:r>
              <a:rPr lang="vi-VN" b="0" i="0">
                <a:effectLst/>
                <a:latin typeface="Arial" panose="020B0604020202020204" pitchFamily="34" charset="0"/>
              </a:rPr>
              <a:t>ngưỡng và một nhánh là các giá trị lớn hơn ngưỡng</a:t>
            </a:r>
            <a:br>
              <a:rPr lang="vi-VN"/>
            </a:br>
            <a:r>
              <a:rPr lang="vi-VN" b="0" i="0">
                <a:effectLst/>
                <a:latin typeface="Arial" panose="020B0604020202020204" pitchFamily="34" charset="0"/>
              </a:rPr>
              <a:t>+ Thuật toán xử lý dữ liệu huấn luyện bị mất thuộc tính ( bằng cách không xét dữ</a:t>
            </a:r>
            <a:br>
              <a:rPr lang="vi-VN"/>
            </a:br>
            <a:r>
              <a:rPr lang="vi-VN" b="0" i="0">
                <a:effectLst/>
                <a:latin typeface="Arial" panose="020B0604020202020204" pitchFamily="34" charset="0"/>
              </a:rPr>
              <a:t>liệu đó trong quá trình tính toán entropy và information gain tại điểm đó)</a:t>
            </a:r>
            <a:br>
              <a:rPr lang="vi-VN"/>
            </a:br>
            <a:r>
              <a:rPr lang="vi-VN" b="0" i="0">
                <a:effectLst/>
                <a:latin typeface="Arial" panose="020B0604020202020204" pitchFamily="34" charset="0"/>
              </a:rPr>
              <a:t>+ Xử lý các thuộc tính với các giá trị khác nhau</a:t>
            </a:r>
            <a:br>
              <a:rPr lang="vi-VN"/>
            </a:br>
            <a:r>
              <a:rPr lang="vi-VN" b="0" i="0">
                <a:effectLst/>
                <a:latin typeface="Arial" panose="020B0604020202020204" pitchFamily="34" charset="0"/>
              </a:rPr>
              <a:t>+ Thuật toán có cắt tỉa sau khi tạo ra nhằm loại bỏ các cành không có tác dụng và</a:t>
            </a:r>
            <a:br>
              <a:rPr lang="vi-VN"/>
            </a:br>
            <a:r>
              <a:rPr lang="vi-VN" b="0" i="0">
                <a:effectLst/>
                <a:latin typeface="Arial" panose="020B0604020202020204" pitchFamily="34" charset="0"/>
              </a:rPr>
              <a:t>thay thế chúng bởi các nút lá</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13037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5D6879"/>
                </a:solidFill>
                <a:effectLst/>
                <a:latin typeface="Arial" panose="020B0604020202020204" pitchFamily="34" charset="0"/>
              </a:rPr>
              <a:t>Mô hình Random Forest để giải bài toán phân loại chim cánh cụt sử dụng thuật toán</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C4.5 để tạo cây phân loại và sử dụng hàm đánh giá ’entropy’ để đánh giá thuộc tính và chia</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nhánh dữ liệu [12]. Trong phần này, mô hình sẽ được kiểm tra độ hiệu quả đạt được khi thay</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đổi số lượng cây quyết định tạo nên một rừng và số lượng các thuộc tính được sử dụng để</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dùng hàm entropy đánh giá. Với dữ liệu sử dụng trong mô hình này, do mô hình áp dụng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hàm enttropy để phân loại, nên thông qua công thức của hàm entropy ta thấy rằng với cùng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một mô hình thì dữ liệu được chuẩn hóa hay không chuẩn hóa sẽ cho ra cùng kết quả như</a:t>
            </a:r>
            <a:br>
              <a:rPr lang="vi-VN" b="0" i="0">
                <a:solidFill>
                  <a:srgbClr val="5D6879"/>
                </a:solidFill>
                <a:effectLst/>
                <a:latin typeface="Lato" panose="020F0502020204030203" pitchFamily="34" charset="0"/>
              </a:rPr>
            </a:br>
            <a:r>
              <a:rPr lang="en-US" b="0" i="0">
                <a:effectLst/>
                <a:latin typeface="Arial" panose="020B0604020202020204" pitchFamily="34" charset="0"/>
              </a:rPr>
              <a:t>nhau.</a:t>
            </a:r>
            <a:br>
              <a:rPr lang="vi-VN" b="0" i="0">
                <a:solidFill>
                  <a:srgbClr val="5D6879"/>
                </a:solidFill>
                <a:effectLst/>
                <a:latin typeface="Lato" panose="020F0502020204030203" pitchFamily="34" charset="0"/>
              </a:rPr>
            </a:b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588512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effectLst/>
                <a:latin typeface="Arial" panose="020B0604020202020204" pitchFamily="34" charset="0"/>
              </a:rPr>
              <a:t>Ta thấy rằng với số lượng cây nhỏ, khi tăng dần số lượng nhỏ cây quyết định,</a:t>
            </a:r>
            <a:br>
              <a:rPr lang="vi-VN"/>
            </a:br>
            <a:r>
              <a:rPr lang="vi-VN" b="0" i="0">
                <a:effectLst/>
                <a:latin typeface="Arial" panose="020B0604020202020204" pitchFamily="34" charset="0"/>
              </a:rPr>
              <a:t>độ chính xác trên tập xác thực không hoàn toàn phụ thuộc vào số lượng cây do mỗi cây</a:t>
            </a:r>
            <a:br>
              <a:rPr lang="vi-VN"/>
            </a:br>
            <a:r>
              <a:rPr lang="vi-VN" b="0" i="0">
                <a:effectLst/>
                <a:latin typeface="Arial" panose="020B0604020202020204" pitchFamily="34" charset="0"/>
              </a:rPr>
              <a:t>quyết định có yếu tố ngẫu nhiên cao. Tuy nhiên độ chính xác trên tập xác thực luôn trên</a:t>
            </a:r>
            <a:br>
              <a:rPr lang="vi-VN"/>
            </a:br>
            <a:r>
              <a:rPr lang="vi-VN" b="0" i="0">
                <a:effectLst/>
                <a:latin typeface="Arial" panose="020B0604020202020204" pitchFamily="34" charset="0"/>
              </a:rPr>
              <a:t>mức 95% và có thể đạt tới mức 100%. Bên cạnh đấy, với số lượng mẫu huấn luyện tăng lên</a:t>
            </a:r>
            <a:br>
              <a:rPr lang="vi-VN"/>
            </a:br>
            <a:r>
              <a:rPr lang="vi-VN" b="0" i="0">
                <a:effectLst/>
                <a:latin typeface="Arial" panose="020B0604020202020204" pitchFamily="34" charset="0"/>
              </a:rPr>
              <a:t>đến 170 mẫu luôn cho kết quả tốt hơn so với số mẫu huấn luyện còn lại, điều này cho thấy</a:t>
            </a:r>
            <a:br>
              <a:rPr lang="vi-VN"/>
            </a:br>
            <a:r>
              <a:rPr lang="vi-VN" b="0" i="0">
                <a:effectLst/>
                <a:latin typeface="Arial" panose="020B0604020202020204" pitchFamily="34" charset="0"/>
              </a:rPr>
              <a:t>với số lượng mẫu huấn luyện đủ lớn thì sẽ cho độ chính xác tốt hơn.</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713858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4001993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2126884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2179759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3510274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5902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446629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3617419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287176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2702589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3481146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33</a:t>
            </a:fld>
            <a:endParaRPr lang="en-US"/>
          </a:p>
        </p:txBody>
      </p:sp>
    </p:spTree>
    <p:extLst>
      <p:ext uri="{BB962C8B-B14F-4D97-AF65-F5344CB8AC3E}">
        <p14:creationId xmlns:p14="http://schemas.microsoft.com/office/powerpoint/2010/main" val="3007282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34</a:t>
            </a:fld>
            <a:endParaRPr lang="en-US"/>
          </a:p>
        </p:txBody>
      </p:sp>
    </p:spTree>
    <p:extLst>
      <p:ext uri="{BB962C8B-B14F-4D97-AF65-F5344CB8AC3E}">
        <p14:creationId xmlns:p14="http://schemas.microsoft.com/office/powerpoint/2010/main" val="1320105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35</a:t>
            </a:fld>
            <a:endParaRPr lang="en-US"/>
          </a:p>
        </p:txBody>
      </p:sp>
    </p:spTree>
    <p:extLst>
      <p:ext uri="{BB962C8B-B14F-4D97-AF65-F5344CB8AC3E}">
        <p14:creationId xmlns:p14="http://schemas.microsoft.com/office/powerpoint/2010/main" val="1923033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37</a:t>
            </a:fld>
            <a:endParaRPr lang="en-US"/>
          </a:p>
        </p:txBody>
      </p:sp>
    </p:spTree>
    <p:extLst>
      <p:ext uri="{BB962C8B-B14F-4D97-AF65-F5344CB8AC3E}">
        <p14:creationId xmlns:p14="http://schemas.microsoft.com/office/powerpoint/2010/main" val="2631222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39</a:t>
            </a:fld>
            <a:endParaRPr lang="en-US"/>
          </a:p>
        </p:txBody>
      </p:sp>
    </p:spTree>
    <p:extLst>
      <p:ext uri="{BB962C8B-B14F-4D97-AF65-F5344CB8AC3E}">
        <p14:creationId xmlns:p14="http://schemas.microsoft.com/office/powerpoint/2010/main" val="1249160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Tahoma" panose="020B0604030504040204" pitchFamily="34" charset="0"/>
                <a:cs typeface="Tahoma" panose="020B0604030504040204" pitchFamily="34" charset="0"/>
              </a:rPr>
              <a:t>Entropy của 1 tập S có c lớp là</a:t>
            </a:r>
            <a:endParaRPr lang="en-US"/>
          </a:p>
          <a:p>
            <a:r>
              <a:rPr lang="en-US"/>
              <a:t>Pi là xác xuất của 1 thực thể thuộc lớp i trong S</a:t>
            </a:r>
          </a:p>
          <a:p>
            <a:endParaRPr lang="en-US"/>
          </a:p>
          <a:p>
            <a:r>
              <a:rPr lang="vi-VN" b="0" i="0">
                <a:effectLst/>
                <a:latin typeface="Arial" panose="020B0604020202020204" pitchFamily="34" charset="0"/>
              </a:rPr>
              <a:t>- Entropy cho biết số bit trung bình để mã hóa một lớp S.</a:t>
            </a:r>
            <a:br>
              <a:rPr lang="vi-VN"/>
            </a:br>
            <a:r>
              <a:rPr lang="vi-VN" b="0" i="0">
                <a:effectLst/>
                <a:latin typeface="Arial" panose="020B0604020202020204" pitchFamily="34" charset="0"/>
              </a:rPr>
              <a:t>- Entropy của một tin nhắn đo lượng thông tin trung bình có trong tin nhắn đó.</a:t>
            </a:r>
            <a:br>
              <a:rPr lang="vi-VN"/>
            </a:br>
            <a:r>
              <a:rPr lang="vi-VN" b="0" i="0">
                <a:effectLst/>
                <a:latin typeface="Arial" panose="020B0604020202020204" pitchFamily="34" charset="0"/>
              </a:rPr>
              <a:t>- Entropy của một biến ngẫu nhiên x đo tính không thể đoán trước của x</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40</a:t>
            </a:fld>
            <a:endParaRPr lang="en-US"/>
          </a:p>
        </p:txBody>
      </p:sp>
    </p:spTree>
    <p:extLst>
      <p:ext uri="{BB962C8B-B14F-4D97-AF65-F5344CB8AC3E}">
        <p14:creationId xmlns:p14="http://schemas.microsoft.com/office/powerpoint/2010/main" val="298059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818734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Tahoma" panose="020B0604030504040204" pitchFamily="34" charset="0"/>
                <a:cs typeface="Tahoma" panose="020B0604030504040204" pitchFamily="34" charset="0"/>
              </a:rPr>
              <a:t>Entropy của 1 tập S có c lớp là</a:t>
            </a:r>
            <a:endParaRPr lang="en-US"/>
          </a:p>
          <a:p>
            <a:r>
              <a:rPr lang="en-US"/>
              <a:t>Pi là xác xuất của 1 thực thể thuộc lớp i trong S</a:t>
            </a:r>
          </a:p>
          <a:p>
            <a:endParaRPr lang="en-US"/>
          </a:p>
          <a:p>
            <a:r>
              <a:rPr lang="vi-VN" b="0" i="0">
                <a:effectLst/>
                <a:latin typeface="Arial" panose="020B0604020202020204" pitchFamily="34" charset="0"/>
              </a:rPr>
              <a:t>- Entropy cho biết số bit trung bình để mã hóa một lớp S.</a:t>
            </a:r>
            <a:br>
              <a:rPr lang="vi-VN"/>
            </a:br>
            <a:r>
              <a:rPr lang="vi-VN" b="0" i="0">
                <a:effectLst/>
                <a:latin typeface="Arial" panose="020B0604020202020204" pitchFamily="34" charset="0"/>
              </a:rPr>
              <a:t>- Entropy của một tin nhắn đo lượng thông tin trung bình có trong tin nhắn đó.</a:t>
            </a:r>
            <a:br>
              <a:rPr lang="vi-VN"/>
            </a:br>
            <a:r>
              <a:rPr lang="vi-VN" b="0" i="0">
                <a:effectLst/>
                <a:latin typeface="Arial" panose="020B0604020202020204" pitchFamily="34" charset="0"/>
              </a:rPr>
              <a:t>- Entropy của một biến ngẫu nhiên x đo tính không thể đoán trước của x</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41</a:t>
            </a:fld>
            <a:endParaRPr lang="en-US"/>
          </a:p>
        </p:txBody>
      </p:sp>
    </p:spTree>
    <p:extLst>
      <p:ext uri="{BB962C8B-B14F-4D97-AF65-F5344CB8AC3E}">
        <p14:creationId xmlns:p14="http://schemas.microsoft.com/office/powerpoint/2010/main" val="2293091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 Thuật toán xử lý cả dữ liệu liên tục và rời rạc. Để xử lý dữ liệu liên tục, thuật toán</a:t>
            </a:r>
            <a:br>
              <a:rPr lang="vi-VN"/>
            </a:br>
            <a:r>
              <a:rPr lang="vi-VN" b="0" i="0">
                <a:effectLst/>
                <a:latin typeface="Arial" panose="020B0604020202020204" pitchFamily="34" charset="0"/>
              </a:rPr>
              <a:t>C4.5 đặt ra một ngưỡng và chia thành 2 nhánh với 1 nhánh là các giá trị nhỏ hơn hoặc bằng</a:t>
            </a:r>
            <a:br>
              <a:rPr lang="vi-VN"/>
            </a:br>
            <a:r>
              <a:rPr lang="vi-VN" b="0" i="0">
                <a:effectLst/>
                <a:latin typeface="Arial" panose="020B0604020202020204" pitchFamily="34" charset="0"/>
              </a:rPr>
              <a:t>ngưỡng và một nhánh là các giá trị lớn hơn ngưỡng</a:t>
            </a:r>
            <a:br>
              <a:rPr lang="vi-VN"/>
            </a:br>
            <a:r>
              <a:rPr lang="vi-VN" b="0" i="0">
                <a:effectLst/>
                <a:latin typeface="Arial" panose="020B0604020202020204" pitchFamily="34" charset="0"/>
              </a:rPr>
              <a:t>+ Thuật toán xử lý dữ liệu huấn luyện bị mất thuộc tính ( bằng cách không xét dữ</a:t>
            </a:r>
            <a:br>
              <a:rPr lang="vi-VN"/>
            </a:br>
            <a:r>
              <a:rPr lang="vi-VN" b="0" i="0">
                <a:effectLst/>
                <a:latin typeface="Arial" panose="020B0604020202020204" pitchFamily="34" charset="0"/>
              </a:rPr>
              <a:t>liệu đó trong quá trình tính toán entropy và information gain tại điểm đó)</a:t>
            </a:r>
            <a:br>
              <a:rPr lang="vi-VN"/>
            </a:br>
            <a:r>
              <a:rPr lang="vi-VN" b="0" i="0">
                <a:effectLst/>
                <a:latin typeface="Arial" panose="020B0604020202020204" pitchFamily="34" charset="0"/>
              </a:rPr>
              <a:t>+ Xử lý các thuộc tính với các giá trị khác nhau</a:t>
            </a:r>
            <a:br>
              <a:rPr lang="vi-VN"/>
            </a:br>
            <a:r>
              <a:rPr lang="vi-VN" b="0" i="0">
                <a:effectLst/>
                <a:latin typeface="Arial" panose="020B0604020202020204" pitchFamily="34" charset="0"/>
              </a:rPr>
              <a:t>+ Thuật toán có cắt tỉa sau khi tạo ra nhằm loại bỏ các cành không có tác dụng và</a:t>
            </a:r>
            <a:br>
              <a:rPr lang="vi-VN"/>
            </a:br>
            <a:r>
              <a:rPr lang="vi-VN" b="0" i="0">
                <a:effectLst/>
                <a:latin typeface="Arial" panose="020B0604020202020204" pitchFamily="34" charset="0"/>
              </a:rPr>
              <a:t>thay thế chúng bởi các nút lá</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42</a:t>
            </a:fld>
            <a:endParaRPr lang="en-US"/>
          </a:p>
        </p:txBody>
      </p:sp>
    </p:spTree>
    <p:extLst>
      <p:ext uri="{BB962C8B-B14F-4D97-AF65-F5344CB8AC3E}">
        <p14:creationId xmlns:p14="http://schemas.microsoft.com/office/powerpoint/2010/main" val="256702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Random forest (RF) là một phương pháp của Leo Breiman (2001) cho cả 2 bài toán</a:t>
            </a:r>
            <a:br>
              <a:rPr lang="vi-VN"/>
            </a:br>
            <a:r>
              <a:rPr lang="vi-VN" b="0" i="0">
                <a:effectLst/>
                <a:latin typeface="Arial" panose="020B0604020202020204" pitchFamily="34" charset="0"/>
              </a:rPr>
              <a:t>Classification và Regression.</a:t>
            </a:r>
            <a:br>
              <a:rPr lang="vi-VN"/>
            </a:br>
            <a:r>
              <a:rPr lang="vi-VN" b="0" i="0">
                <a:effectLst/>
                <a:latin typeface="Arial" panose="020B0604020202020204" pitchFamily="34" charset="0"/>
              </a:rPr>
              <a:t>Ý tưởng chính: dự đoán dựa trên sự kết hợp của nhiều cây quyết định, bằng cách lấy</a:t>
            </a:r>
            <a:br>
              <a:rPr lang="vi-VN"/>
            </a:br>
            <a:r>
              <a:rPr lang="vi-VN" b="0" i="0">
                <a:effectLst/>
                <a:latin typeface="Arial" panose="020B0604020202020204" pitchFamily="34" charset="0"/>
              </a:rPr>
              <a:t>giá trị trung bình của tất cả các dự đoán riêng lẻ.</a:t>
            </a:r>
            <a:br>
              <a:rPr lang="vi-VN"/>
            </a:br>
            <a:r>
              <a:rPr lang="vi-VN" b="0" i="0">
                <a:effectLst/>
                <a:latin typeface="Arial" panose="020B0604020202020204" pitchFamily="34" charset="0"/>
              </a:rPr>
              <a:t>Mỗi cây trong rừng đơn giản nhưng ngẫu nhiên và phát triển theo một cách cách khác</a:t>
            </a:r>
            <a:br>
              <a:rPr lang="vi-VN"/>
            </a:br>
            <a:r>
              <a:rPr lang="vi-VN" b="0" i="0">
                <a:effectLst/>
                <a:latin typeface="Arial" panose="020B0604020202020204" pitchFamily="34" charset="0"/>
              </a:rPr>
              <a:t>khác nhau theo cá thuộc tính được chọn và dữ liệu huấn luyện</a:t>
            </a:r>
            <a:br>
              <a:rPr lang="vi-VN"/>
            </a:br>
            <a:r>
              <a:rPr lang="vi-VN" b="0" i="0">
                <a:effectLst/>
                <a:latin typeface="Arial" panose="020B0604020202020204" pitchFamily="34" charset="0"/>
              </a:rPr>
              <a:t>RF hiện là một trong những phương pháp phổ biến và chính xác nhất. Nó có thể triển</a:t>
            </a:r>
            <a:br>
              <a:rPr lang="vi-VN"/>
            </a:br>
            <a:r>
              <a:rPr lang="vi-VN" b="0" i="0">
                <a:effectLst/>
                <a:latin typeface="Arial" panose="020B0604020202020204" pitchFamily="34" charset="0"/>
              </a:rPr>
              <a:t>khai dễ dàng và hiệu quả. Đặc biệt nó có thể làm việc với số chiều rất cao mà không bị</a:t>
            </a:r>
            <a:br>
              <a:rPr lang="vi-VN"/>
            </a:br>
            <a:r>
              <a:rPr lang="vi-VN" b="0" i="0">
                <a:effectLst/>
                <a:latin typeface="Arial" panose="020B0604020202020204" pitchFamily="34" charset="0"/>
              </a:rPr>
              <a:t>overfitting.</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43</a:t>
            </a:fld>
            <a:endParaRPr lang="en-US"/>
          </a:p>
        </p:txBody>
      </p:sp>
    </p:spTree>
    <p:extLst>
      <p:ext uri="{BB962C8B-B14F-4D97-AF65-F5344CB8AC3E}">
        <p14:creationId xmlns:p14="http://schemas.microsoft.com/office/powerpoint/2010/main" val="1231824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Random forest (RF) là một phương pháp của Leo Breiman (2001) cho cả 2 bài toán</a:t>
            </a:r>
            <a:br>
              <a:rPr lang="vi-VN"/>
            </a:br>
            <a:r>
              <a:rPr lang="vi-VN" b="0" i="0">
                <a:effectLst/>
                <a:latin typeface="Arial" panose="020B0604020202020204" pitchFamily="34" charset="0"/>
              </a:rPr>
              <a:t>Classification và Regression.</a:t>
            </a:r>
            <a:br>
              <a:rPr lang="vi-VN"/>
            </a:br>
            <a:r>
              <a:rPr lang="vi-VN" b="0" i="0">
                <a:effectLst/>
                <a:latin typeface="Arial" panose="020B0604020202020204" pitchFamily="34" charset="0"/>
              </a:rPr>
              <a:t>Ý tưởng chính: dự đoán dựa trên sự kết hợp của nhiều cây quyết định, bằng cách lấy</a:t>
            </a:r>
            <a:br>
              <a:rPr lang="vi-VN"/>
            </a:br>
            <a:r>
              <a:rPr lang="vi-VN" b="0" i="0">
                <a:effectLst/>
                <a:latin typeface="Arial" panose="020B0604020202020204" pitchFamily="34" charset="0"/>
              </a:rPr>
              <a:t>giá trị trung bình của tất cả các dự đoán riêng lẻ.</a:t>
            </a:r>
            <a:br>
              <a:rPr lang="vi-VN"/>
            </a:br>
            <a:r>
              <a:rPr lang="vi-VN" b="0" i="0">
                <a:effectLst/>
                <a:latin typeface="Arial" panose="020B0604020202020204" pitchFamily="34" charset="0"/>
              </a:rPr>
              <a:t>Mỗi cây trong rừng đơn giản nhưng ngẫu nhiên và phát triển theo một cách cách khác</a:t>
            </a:r>
            <a:br>
              <a:rPr lang="vi-VN"/>
            </a:br>
            <a:r>
              <a:rPr lang="vi-VN" b="0" i="0">
                <a:effectLst/>
                <a:latin typeface="Arial" panose="020B0604020202020204" pitchFamily="34" charset="0"/>
              </a:rPr>
              <a:t>khác nhau theo cá thuộc tính được chọn và dữ liệu huấn luyện</a:t>
            </a:r>
            <a:br>
              <a:rPr lang="vi-VN"/>
            </a:br>
            <a:r>
              <a:rPr lang="vi-VN" b="0" i="0">
                <a:effectLst/>
                <a:latin typeface="Arial" panose="020B0604020202020204" pitchFamily="34" charset="0"/>
              </a:rPr>
              <a:t>RF hiện là một trong những phương pháp phổ biến và chính xác nhất. Nó có thể triển</a:t>
            </a:r>
            <a:br>
              <a:rPr lang="vi-VN"/>
            </a:br>
            <a:r>
              <a:rPr lang="vi-VN" b="0" i="0">
                <a:effectLst/>
                <a:latin typeface="Arial" panose="020B0604020202020204" pitchFamily="34" charset="0"/>
              </a:rPr>
              <a:t>khai dễ dàng và hiệu quả. Đặc biệt nó có thể làm việc với số chiều rất cao mà không bị</a:t>
            </a:r>
            <a:br>
              <a:rPr lang="vi-VN"/>
            </a:br>
            <a:r>
              <a:rPr lang="vi-VN" b="0" i="0">
                <a:effectLst/>
                <a:latin typeface="Arial" panose="020B0604020202020204" pitchFamily="34" charset="0"/>
              </a:rPr>
              <a:t>overfitting.</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44</a:t>
            </a:fld>
            <a:endParaRPr lang="en-US"/>
          </a:p>
        </p:txBody>
      </p:sp>
    </p:spTree>
    <p:extLst>
      <p:ext uri="{BB962C8B-B14F-4D97-AF65-F5344CB8AC3E}">
        <p14:creationId xmlns:p14="http://schemas.microsoft.com/office/powerpoint/2010/main" val="382293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62982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022102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746273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187458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034842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1581324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77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9452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1244204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0458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7.gif"/></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sv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9.sv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10.png"/><Relationship Id="rId4" Type="http://schemas.openxmlformats.org/officeDocument/2006/relationships/image" Target="../media/image49.sv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3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vn.linkedin.com/" TargetMode="Externa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298438"/>
            <a:ext cx="7846085" cy="125437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Dự đoán loài chim cánh cụt ở</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quần đảo </a:t>
            </a:r>
            <a:r>
              <a:rPr kumimoji="0" lang="vi-VN" sz="3600" b="1" i="0" u="none" strike="noStrike" kern="1200" cap="none" spc="0" normalizeH="0" baseline="0" noProof="0" dirty="0" err="1">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Palmer</a:t>
            </a:r>
            <a:endParaRPr kumimoji="0" lang="en-US"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765755"/>
            <a:ext cx="6882523" cy="153747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rPr>
              <a:t>Giảng viên hướng dẫn: 	PGS. TS. Thân Quang Khoát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Nhóm báo cáo: 		1. Tạ Hữu Bình - </a:t>
            </a:r>
            <a:r>
              <a:rPr kumimoji="0" lang="en-US" sz="1800" b="1" i="0" u="none" strike="noStrike" kern="1200" cap="none" spc="0" normalizeH="0" baseline="0" noProof="0" dirty="0">
                <a:ln>
                  <a:noFill/>
                </a:ln>
                <a:solidFill>
                  <a:prstClr val="black"/>
                </a:solidFill>
                <a:effectLst/>
                <a:uLnTx/>
                <a:uFillTx/>
                <a:latin typeface="Arial"/>
                <a:ea typeface="Times New Roman" panose="02020603050405020304" pitchFamily="18" charset="0"/>
                <a:cs typeface="Lato" panose="020F0502020204030203" pitchFamily="34" charset="0"/>
              </a:rPr>
              <a:t>20190094</a:t>
            </a: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		    	2. Trần Trọng Hiệp - 20190051</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800" dirty="0">
                <a:solidFill>
                  <a:prstClr val="black"/>
                </a:solidFill>
                <a:latin typeface="Arial"/>
              </a:rPr>
              <a:t>			3. </a:t>
            </a:r>
            <a:r>
              <a:rPr lang="en-US" sz="1800" dirty="0" err="1">
                <a:solidFill>
                  <a:prstClr val="black"/>
                </a:solidFill>
                <a:latin typeface="Arial"/>
              </a:rPr>
              <a:t>Nguyễn</a:t>
            </a:r>
            <a:r>
              <a:rPr lang="en-US" sz="1800" dirty="0">
                <a:solidFill>
                  <a:prstClr val="black"/>
                </a:solidFill>
                <a:latin typeface="Arial"/>
              </a:rPr>
              <a:t> Văn Trung - 20190071</a:t>
            </a:r>
          </a:p>
        </p:txBody>
      </p:sp>
      <p:sp>
        <p:nvSpPr>
          <p:cNvPr id="2" name="Rectangle 1">
            <a:extLst>
              <a:ext uri="{FF2B5EF4-FFF2-40B4-BE49-F238E27FC236}">
                <a16:creationId xmlns:a16="http://schemas.microsoft.com/office/drawing/2014/main" id="{ACC3C5D1-4D0E-26ED-DB81-7ADA5D18A668}"/>
              </a:ext>
            </a:extLst>
          </p:cNvPr>
          <p:cNvSpPr/>
          <p:nvPr/>
        </p:nvSpPr>
        <p:spPr>
          <a:xfrm>
            <a:off x="413012" y="317038"/>
            <a:ext cx="2576374" cy="841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28" name="Picture 4" descr="Trường Công nghệ Thông tin và Truyền thông - Đại học Bách khoa Hà Nội">
            <a:extLst>
              <a:ext uri="{FF2B5EF4-FFF2-40B4-BE49-F238E27FC236}">
                <a16:creationId xmlns:a16="http://schemas.microsoft.com/office/drawing/2014/main" id="{566037F1-883B-9EF1-3745-43F326AFB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12" y="411838"/>
            <a:ext cx="2028872" cy="82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207444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descr="Diagram, shape&#10;&#10;Description automatically generated">
            <a:extLst>
              <a:ext uri="{FF2B5EF4-FFF2-40B4-BE49-F238E27FC236}">
                <a16:creationId xmlns:a16="http://schemas.microsoft.com/office/drawing/2014/main" id="{7BA20D02-6FAC-559C-3387-4F75F90FC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909" y="1151901"/>
            <a:ext cx="4246091" cy="4554198"/>
          </a:xfrm>
          <a:prstGeom prst="rect">
            <a:avLst/>
          </a:prstGeom>
        </p:spPr>
      </p:pic>
      <p:sp>
        <p:nvSpPr>
          <p:cNvPr id="14" name="TextBox 13">
            <a:extLst>
              <a:ext uri="{FF2B5EF4-FFF2-40B4-BE49-F238E27FC236}">
                <a16:creationId xmlns:a16="http://schemas.microsoft.com/office/drawing/2014/main" id="{B6CBFC69-F956-23C8-434C-D29605C923F6}"/>
              </a:ext>
            </a:extLst>
          </p:cNvPr>
          <p:cNvSpPr txBox="1"/>
          <p:nvPr/>
        </p:nvSpPr>
        <p:spPr>
          <a:xfrm>
            <a:off x="630194" y="1746520"/>
            <a:ext cx="3941806" cy="3364960"/>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VN" dirty="0"/>
              <a:t>KNN: </a:t>
            </a:r>
            <a:r>
              <a:rPr lang="vi-VN" dirty="0"/>
              <a:t>Dự đoán dựa trên các láng giềng gần nhất của nó trong dữ liệu huấn luyện.</a:t>
            </a:r>
          </a:p>
          <a:p>
            <a:pPr algn="just">
              <a:lnSpc>
                <a:spcPct val="150000"/>
              </a:lnSpc>
            </a:pPr>
            <a:endParaRPr lang="en-VN" dirty="0"/>
          </a:p>
          <a:p>
            <a:pPr marL="285750" indent="-285750" algn="just">
              <a:lnSpc>
                <a:spcPct val="150000"/>
              </a:lnSpc>
              <a:buFont typeface="Courier New" panose="02070309020205020404" pitchFamily="49" charset="0"/>
              <a:buChar char="o"/>
            </a:pPr>
            <a:r>
              <a:rPr lang="en-VN" dirty="0"/>
              <a:t>Hai thành phần chính:</a:t>
            </a:r>
          </a:p>
          <a:p>
            <a:pPr marL="742950" lvl="1" indent="-285750" algn="just">
              <a:lnSpc>
                <a:spcPct val="150000"/>
              </a:lnSpc>
              <a:buFont typeface="Arial" panose="020B0604020202020204" pitchFamily="34" charset="0"/>
              <a:buChar char="•"/>
            </a:pPr>
            <a:r>
              <a:rPr lang="vi-VN" dirty="0"/>
              <a:t>Độ tương đồng (khoảng cách)</a:t>
            </a:r>
            <a:endParaRPr lang="en-VN" dirty="0"/>
          </a:p>
          <a:p>
            <a:pPr marL="742950" lvl="1" indent="-285750" algn="just">
              <a:lnSpc>
                <a:spcPct val="150000"/>
              </a:lnSpc>
              <a:buFont typeface="Arial" panose="020B0604020202020204" pitchFamily="34" charset="0"/>
              <a:buChar char="•"/>
            </a:pPr>
            <a:r>
              <a:rPr lang="en-VN" dirty="0"/>
              <a:t>Số hàng xóm</a:t>
            </a:r>
          </a:p>
        </p:txBody>
      </p:sp>
    </p:spTree>
    <p:extLst>
      <p:ext uri="{BB962C8B-B14F-4D97-AF65-F5344CB8AC3E}">
        <p14:creationId xmlns:p14="http://schemas.microsoft.com/office/powerpoint/2010/main" val="192437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4CE1869E-EF06-14C9-361E-9533F091186C}"/>
              </a:ext>
            </a:extLst>
          </p:cNvPr>
          <p:cNvSpPr txBox="1"/>
          <p:nvPr/>
        </p:nvSpPr>
        <p:spPr>
          <a:xfrm>
            <a:off x="704335" y="1157258"/>
            <a:ext cx="7735329" cy="1287468"/>
          </a:xfrm>
          <a:prstGeom prst="rect">
            <a:avLst/>
          </a:prstGeom>
          <a:noFill/>
        </p:spPr>
        <p:txBody>
          <a:bodyPr wrap="square" rtlCol="0">
            <a:spAutoFit/>
          </a:bodyPr>
          <a:lstStyle/>
          <a:p>
            <a:pPr>
              <a:lnSpc>
                <a:spcPct val="150000"/>
              </a:lnSpc>
            </a:pPr>
            <a:r>
              <a:rPr lang="en-VN" b="1" dirty="0"/>
              <a:t>Thử nghiệm với các tham số:</a:t>
            </a:r>
          </a:p>
          <a:p>
            <a:pPr marL="742950" lvl="1" indent="-285750">
              <a:lnSpc>
                <a:spcPct val="150000"/>
              </a:lnSpc>
              <a:buFont typeface="Courier New" panose="02070309020205020404" pitchFamily="49" charset="0"/>
              <a:buChar char="o"/>
            </a:pPr>
            <a:r>
              <a:rPr lang="en-VN" dirty="0"/>
              <a:t>Số hàng xóm: 1, 3, 5</a:t>
            </a:r>
          </a:p>
          <a:p>
            <a:pPr marL="742950" lvl="1" indent="-285750">
              <a:lnSpc>
                <a:spcPct val="150000"/>
              </a:lnSpc>
              <a:buFont typeface="Courier New" panose="02070309020205020404" pitchFamily="49" charset="0"/>
              <a:buChar char="o"/>
            </a:pPr>
            <a:r>
              <a:rPr lang="en-VN" dirty="0"/>
              <a:t>Trọng số: </a:t>
            </a:r>
          </a:p>
        </p:txBody>
      </p:sp>
      <p:pic>
        <p:nvPicPr>
          <p:cNvPr id="6" name="Picture 5" descr="Diagram&#10;&#10;Description automatically generated">
            <a:extLst>
              <a:ext uri="{FF2B5EF4-FFF2-40B4-BE49-F238E27FC236}">
                <a16:creationId xmlns:a16="http://schemas.microsoft.com/office/drawing/2014/main" id="{9841AC25-14DC-A88C-E7F0-D58AB5A39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156" y="2427329"/>
            <a:ext cx="4324866" cy="2803657"/>
          </a:xfrm>
          <a:prstGeom prst="rect">
            <a:avLst/>
          </a:prstGeom>
        </p:spPr>
      </p:pic>
    </p:spTree>
    <p:extLst>
      <p:ext uri="{BB962C8B-B14F-4D97-AF65-F5344CB8AC3E}">
        <p14:creationId xmlns:p14="http://schemas.microsoft.com/office/powerpoint/2010/main" val="335145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30520DA-57A3-3666-1299-F20F39E3C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48" y="1193889"/>
            <a:ext cx="7685903" cy="4021417"/>
          </a:xfrm>
          <a:prstGeom prst="rect">
            <a:avLst/>
          </a:prstGeom>
        </p:spPr>
      </p:pic>
      <p:sp>
        <p:nvSpPr>
          <p:cNvPr id="8" name="TextBox 7">
            <a:extLst>
              <a:ext uri="{FF2B5EF4-FFF2-40B4-BE49-F238E27FC236}">
                <a16:creationId xmlns:a16="http://schemas.microsoft.com/office/drawing/2014/main" id="{F6596778-2801-E3C9-7125-8E7A8F4DE578}"/>
              </a:ext>
            </a:extLst>
          </p:cNvPr>
          <p:cNvSpPr txBox="1"/>
          <p:nvPr/>
        </p:nvSpPr>
        <p:spPr>
          <a:xfrm>
            <a:off x="801328" y="5340945"/>
            <a:ext cx="7541342" cy="369332"/>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a:t>
            </a:r>
            <a:r>
              <a:rPr lang="en-US" b="1" dirty="0">
                <a:latin typeface="Arial" panose="020B0604020202020204" pitchFamily="34" charset="0"/>
              </a:rPr>
              <a:t> </a:t>
            </a:r>
            <a:r>
              <a:rPr lang="en-US" b="1" dirty="0" err="1">
                <a:latin typeface="Arial" panose="020B0604020202020204" pitchFamily="34" charset="0"/>
              </a:rPr>
              <a:t>dữ</a:t>
            </a:r>
            <a:r>
              <a:rPr lang="en-US" b="1" dirty="0">
                <a:latin typeface="Arial" panose="020B0604020202020204" pitchFamily="34" charset="0"/>
              </a:rPr>
              <a:t> </a:t>
            </a:r>
            <a:r>
              <a:rPr lang="en-US" b="1" dirty="0" err="1">
                <a:latin typeface="Arial" panose="020B0604020202020204" pitchFamily="34" charset="0"/>
              </a:rPr>
              <a:t>liệu</a:t>
            </a:r>
            <a:r>
              <a:rPr lang="en-US" b="1" dirty="0">
                <a:latin typeface="Arial" panose="020B0604020202020204" pitchFamily="34" charset="0"/>
              </a:rPr>
              <a:t> </a:t>
            </a:r>
            <a:r>
              <a:rPr lang="en-US" b="1" dirty="0" err="1">
                <a:latin typeface="Arial" panose="020B0604020202020204" pitchFamily="34" charset="0"/>
              </a:rPr>
              <a:t>chưa</a:t>
            </a:r>
            <a:r>
              <a:rPr lang="en-US" b="1" dirty="0">
                <a:latin typeface="Arial" panose="020B0604020202020204" pitchFamily="34" charset="0"/>
              </a:rPr>
              <a:t> </a:t>
            </a:r>
            <a:r>
              <a:rPr lang="en-US" b="1" dirty="0" err="1">
                <a:latin typeface="Arial" panose="020B0604020202020204" pitchFamily="34" charset="0"/>
              </a:rPr>
              <a:t>được</a:t>
            </a:r>
            <a:r>
              <a:rPr lang="en-US" b="1" dirty="0">
                <a:latin typeface="Arial" panose="020B0604020202020204" pitchFamily="34" charset="0"/>
              </a:rPr>
              <a:t> </a:t>
            </a:r>
            <a:r>
              <a:rPr lang="en-US" b="1" dirty="0" err="1">
                <a:latin typeface="Arial" panose="020B0604020202020204" pitchFamily="34" charset="0"/>
              </a:rPr>
              <a:t>chuẩn</a:t>
            </a:r>
            <a:r>
              <a:rPr lang="en-US" b="1" dirty="0">
                <a:latin typeface="Arial" panose="020B0604020202020204" pitchFamily="34" charset="0"/>
              </a:rPr>
              <a:t> </a:t>
            </a:r>
            <a:r>
              <a:rPr lang="en-US" b="1" dirty="0" err="1">
                <a:latin typeface="Arial" panose="020B0604020202020204" pitchFamily="34" charset="0"/>
              </a:rPr>
              <a:t>hoá</a:t>
            </a:r>
            <a:endParaRPr lang="en-US" b="1" dirty="0"/>
          </a:p>
        </p:txBody>
      </p:sp>
    </p:spTree>
    <p:extLst>
      <p:ext uri="{BB962C8B-B14F-4D97-AF65-F5344CB8AC3E}">
        <p14:creationId xmlns:p14="http://schemas.microsoft.com/office/powerpoint/2010/main" val="49483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B822575A-5EA0-6E60-22C6-8FF848779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93" y="1285970"/>
            <a:ext cx="7782903" cy="4007914"/>
          </a:xfrm>
          <a:prstGeom prst="rect">
            <a:avLst/>
          </a:prstGeom>
        </p:spPr>
      </p:pic>
      <p:sp>
        <p:nvSpPr>
          <p:cNvPr id="7" name="TextBox 6">
            <a:extLst>
              <a:ext uri="{FF2B5EF4-FFF2-40B4-BE49-F238E27FC236}">
                <a16:creationId xmlns:a16="http://schemas.microsoft.com/office/drawing/2014/main" id="{AF27747D-3D5E-E57E-3463-39E0D9983343}"/>
              </a:ext>
            </a:extLst>
          </p:cNvPr>
          <p:cNvSpPr txBox="1"/>
          <p:nvPr/>
        </p:nvSpPr>
        <p:spPr>
          <a:xfrm>
            <a:off x="801328" y="5340945"/>
            <a:ext cx="7541342" cy="369332"/>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a:t>
            </a:r>
            <a:r>
              <a:rPr lang="en-US" b="1" dirty="0">
                <a:latin typeface="Arial" panose="020B0604020202020204" pitchFamily="34" charset="0"/>
              </a:rPr>
              <a:t> </a:t>
            </a:r>
            <a:r>
              <a:rPr lang="en-US" b="1" dirty="0" err="1">
                <a:latin typeface="Arial" panose="020B0604020202020204" pitchFamily="34" charset="0"/>
              </a:rPr>
              <a:t>dữ</a:t>
            </a:r>
            <a:r>
              <a:rPr lang="en-US" b="1" dirty="0">
                <a:latin typeface="Arial" panose="020B0604020202020204" pitchFamily="34" charset="0"/>
              </a:rPr>
              <a:t> </a:t>
            </a:r>
            <a:r>
              <a:rPr lang="en-US" b="1" dirty="0" err="1">
                <a:latin typeface="Arial" panose="020B0604020202020204" pitchFamily="34" charset="0"/>
              </a:rPr>
              <a:t>liệu</a:t>
            </a:r>
            <a:r>
              <a:rPr lang="en-US" b="1" dirty="0">
                <a:latin typeface="Arial" panose="020B0604020202020204" pitchFamily="34" charset="0"/>
              </a:rPr>
              <a:t> </a:t>
            </a:r>
            <a:r>
              <a:rPr lang="en-US" b="1" dirty="0" err="1">
                <a:latin typeface="Arial" panose="020B0604020202020204" pitchFamily="34" charset="0"/>
              </a:rPr>
              <a:t>được</a:t>
            </a:r>
            <a:r>
              <a:rPr lang="en-US" b="1" dirty="0">
                <a:latin typeface="Arial" panose="020B0604020202020204" pitchFamily="34" charset="0"/>
              </a:rPr>
              <a:t> </a:t>
            </a:r>
            <a:r>
              <a:rPr lang="en-US" b="1" dirty="0" err="1">
                <a:latin typeface="Arial" panose="020B0604020202020204" pitchFamily="34" charset="0"/>
              </a:rPr>
              <a:t>chuẩn</a:t>
            </a:r>
            <a:r>
              <a:rPr lang="en-US" b="1" dirty="0">
                <a:latin typeface="Arial" panose="020B0604020202020204" pitchFamily="34" charset="0"/>
              </a:rPr>
              <a:t> </a:t>
            </a:r>
            <a:r>
              <a:rPr lang="en-US" b="1" dirty="0" err="1">
                <a:latin typeface="Arial" panose="020B0604020202020204" pitchFamily="34" charset="0"/>
              </a:rPr>
              <a:t>hoá</a:t>
            </a:r>
            <a:endParaRPr lang="en-US" b="1" dirty="0"/>
          </a:p>
        </p:txBody>
      </p:sp>
    </p:spTree>
    <p:extLst>
      <p:ext uri="{BB962C8B-B14F-4D97-AF65-F5344CB8AC3E}">
        <p14:creationId xmlns:p14="http://schemas.microsoft.com/office/powerpoint/2010/main" val="173504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67F724D6-234A-C246-CD89-A0C804FEB102}"/>
              </a:ext>
            </a:extLst>
          </p:cNvPr>
          <p:cNvSpPr txBox="1"/>
          <p:nvPr/>
        </p:nvSpPr>
        <p:spPr>
          <a:xfrm>
            <a:off x="235077" y="1230166"/>
            <a:ext cx="8440293" cy="456472"/>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vi-VN" dirty="0"/>
              <a:t>Áp dụng định lý Bayes:</a:t>
            </a:r>
            <a:endParaRPr lang="en-VN" dirty="0"/>
          </a:p>
        </p:txBody>
      </p:sp>
      <p:pic>
        <p:nvPicPr>
          <p:cNvPr id="6" name="Picture 5">
            <a:extLst>
              <a:ext uri="{FF2B5EF4-FFF2-40B4-BE49-F238E27FC236}">
                <a16:creationId xmlns:a16="http://schemas.microsoft.com/office/drawing/2014/main" id="{B920A653-22B2-4470-94F9-FAC49C596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675" y="1736396"/>
            <a:ext cx="6091881" cy="1581414"/>
          </a:xfrm>
          <a:prstGeom prst="rect">
            <a:avLst/>
          </a:prstGeom>
        </p:spPr>
      </p:pic>
      <p:sp>
        <p:nvSpPr>
          <p:cNvPr id="7" name="TextBox 6">
            <a:extLst>
              <a:ext uri="{FF2B5EF4-FFF2-40B4-BE49-F238E27FC236}">
                <a16:creationId xmlns:a16="http://schemas.microsoft.com/office/drawing/2014/main" id="{0AA6FFD1-51B6-D504-6265-C9E389846785}"/>
              </a:ext>
            </a:extLst>
          </p:cNvPr>
          <p:cNvSpPr txBox="1"/>
          <p:nvPr/>
        </p:nvSpPr>
        <p:spPr>
          <a:xfrm>
            <a:off x="235077" y="3150495"/>
            <a:ext cx="7645042" cy="871970"/>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vi-VN" dirty="0"/>
              <a:t>Với giả định "ngây thơ" về sự độc lập có điều kiện giữa các đặc trưng:</a:t>
            </a:r>
          </a:p>
          <a:p>
            <a:pPr marL="285750" indent="-285750">
              <a:lnSpc>
                <a:spcPct val="150000"/>
              </a:lnSpc>
              <a:buFont typeface="Courier New" panose="02070309020205020404" pitchFamily="49" charset="0"/>
              <a:buChar char="o"/>
            </a:pPr>
            <a:endParaRPr lang="en-VN" dirty="0"/>
          </a:p>
        </p:txBody>
      </p:sp>
      <p:pic>
        <p:nvPicPr>
          <p:cNvPr id="10" name="Picture 9" descr="A picture containing diagram&#10;&#10;Description automatically generated">
            <a:extLst>
              <a:ext uri="{FF2B5EF4-FFF2-40B4-BE49-F238E27FC236}">
                <a16:creationId xmlns:a16="http://schemas.microsoft.com/office/drawing/2014/main" id="{0C930460-F60A-183B-A48E-9057B7DE9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428" y="3715247"/>
            <a:ext cx="5696637" cy="961397"/>
          </a:xfrm>
          <a:prstGeom prst="rect">
            <a:avLst/>
          </a:prstGeom>
        </p:spPr>
      </p:pic>
      <p:sp>
        <p:nvSpPr>
          <p:cNvPr id="11" name="TextBox 10">
            <a:extLst>
              <a:ext uri="{FF2B5EF4-FFF2-40B4-BE49-F238E27FC236}">
                <a16:creationId xmlns:a16="http://schemas.microsoft.com/office/drawing/2014/main" id="{C7FEB04C-69CB-7A7B-6944-4A604E90B7BF}"/>
              </a:ext>
            </a:extLst>
          </p:cNvPr>
          <p:cNvSpPr txBox="1"/>
          <p:nvPr/>
        </p:nvSpPr>
        <p:spPr>
          <a:xfrm>
            <a:off x="235077" y="4617993"/>
            <a:ext cx="1204176" cy="456472"/>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en-VN" dirty="0"/>
              <a:t>Tối ưu:</a:t>
            </a:r>
          </a:p>
        </p:txBody>
      </p:sp>
      <p:pic>
        <p:nvPicPr>
          <p:cNvPr id="13" name="Picture 12" descr="Diagram&#10;&#10;Description automatically generated with medium confidence">
            <a:extLst>
              <a:ext uri="{FF2B5EF4-FFF2-40B4-BE49-F238E27FC236}">
                <a16:creationId xmlns:a16="http://schemas.microsoft.com/office/drawing/2014/main" id="{D8FC3AE4-AF77-44D3-D2DE-8161D12C89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1248" y="5274037"/>
            <a:ext cx="3916493" cy="958084"/>
          </a:xfrm>
          <a:prstGeom prst="rect">
            <a:avLst/>
          </a:prstGeom>
        </p:spPr>
      </p:pic>
    </p:spTree>
    <p:extLst>
      <p:ext uri="{BB962C8B-B14F-4D97-AF65-F5344CB8AC3E}">
        <p14:creationId xmlns:p14="http://schemas.microsoft.com/office/powerpoint/2010/main" val="208384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67F724D6-234A-C246-CD89-A0C804FEB102}"/>
              </a:ext>
            </a:extLst>
          </p:cNvPr>
          <p:cNvSpPr txBox="1"/>
          <p:nvPr/>
        </p:nvSpPr>
        <p:spPr>
          <a:xfrm>
            <a:off x="235078" y="1230166"/>
            <a:ext cx="3138318" cy="871970"/>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vi-VN" dirty="0"/>
              <a:t>Áp dụng thuật toán Gaussian Naive Bayes</a:t>
            </a:r>
            <a:endParaRPr lang="en-VN" dirty="0"/>
          </a:p>
        </p:txBody>
      </p:sp>
      <p:pic>
        <p:nvPicPr>
          <p:cNvPr id="8" name="Picture 7" descr="Diagram&#10;&#10;Description automatically generated">
            <a:extLst>
              <a:ext uri="{FF2B5EF4-FFF2-40B4-BE49-F238E27FC236}">
                <a16:creationId xmlns:a16="http://schemas.microsoft.com/office/drawing/2014/main" id="{4A043D56-35E3-497E-15A9-3796C3474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77" y="2429623"/>
            <a:ext cx="3599832" cy="964990"/>
          </a:xfrm>
          <a:prstGeom prst="rect">
            <a:avLst/>
          </a:prstGeom>
        </p:spPr>
      </p:pic>
      <p:pic>
        <p:nvPicPr>
          <p:cNvPr id="14" name="Picture 13" descr="Diagram&#10;&#10;Description automatically generated">
            <a:extLst>
              <a:ext uri="{FF2B5EF4-FFF2-40B4-BE49-F238E27FC236}">
                <a16:creationId xmlns:a16="http://schemas.microsoft.com/office/drawing/2014/main" id="{3DF0BDFE-441B-533E-285E-522E41C32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731" y="1244528"/>
            <a:ext cx="5434661" cy="4049356"/>
          </a:xfrm>
          <a:prstGeom prst="rect">
            <a:avLst/>
          </a:prstGeom>
        </p:spPr>
      </p:pic>
      <p:sp>
        <p:nvSpPr>
          <p:cNvPr id="15" name="TextBox 14">
            <a:extLst>
              <a:ext uri="{FF2B5EF4-FFF2-40B4-BE49-F238E27FC236}">
                <a16:creationId xmlns:a16="http://schemas.microsoft.com/office/drawing/2014/main" id="{CE3E3880-0AC1-D3A2-1E45-A7D78AE52892}"/>
              </a:ext>
            </a:extLst>
          </p:cNvPr>
          <p:cNvSpPr txBox="1"/>
          <p:nvPr/>
        </p:nvSpPr>
        <p:spPr>
          <a:xfrm>
            <a:off x="4226138" y="5448369"/>
            <a:ext cx="4682785" cy="646331"/>
          </a:xfrm>
          <a:prstGeom prst="rect">
            <a:avLst/>
          </a:prstGeom>
          <a:noFill/>
        </p:spPr>
        <p:txBody>
          <a:bodyPr wrap="square" rtlCol="0">
            <a:spAutoFit/>
          </a:bodyPr>
          <a:lstStyle/>
          <a:p>
            <a:r>
              <a:rPr lang="en-US" sz="1200" dirty="0"/>
              <a:t>https://</a:t>
            </a:r>
            <a:r>
              <a:rPr lang="en-US" sz="1200" dirty="0" err="1"/>
              <a:t>www.researchgate.net</a:t>
            </a:r>
            <a:r>
              <a:rPr lang="en-US" sz="1200" dirty="0"/>
              <a:t>/figure/Illustration-of-how-a-Gaussian-Naive-Bayes-GNB-classifier-works-For-each-data-point_fig8_255695722</a:t>
            </a:r>
          </a:p>
        </p:txBody>
      </p:sp>
    </p:spTree>
    <p:extLst>
      <p:ext uri="{BB962C8B-B14F-4D97-AF65-F5344CB8AC3E}">
        <p14:creationId xmlns:p14="http://schemas.microsoft.com/office/powerpoint/2010/main" val="190456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pic>
        <p:nvPicPr>
          <p:cNvPr id="12" name="Graphic 11">
            <a:extLst>
              <a:ext uri="{FF2B5EF4-FFF2-40B4-BE49-F238E27FC236}">
                <a16:creationId xmlns:a16="http://schemas.microsoft.com/office/drawing/2014/main" id="{32222C63-2238-DE3B-3A81-C2CEDF7794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341" y="1228502"/>
            <a:ext cx="7747686" cy="3981783"/>
          </a:xfrm>
          <a:prstGeom prst="rect">
            <a:avLst/>
          </a:prstGeom>
        </p:spPr>
      </p:pic>
      <p:sp>
        <p:nvSpPr>
          <p:cNvPr id="14" name="TextBox 13">
            <a:extLst>
              <a:ext uri="{FF2B5EF4-FFF2-40B4-BE49-F238E27FC236}">
                <a16:creationId xmlns:a16="http://schemas.microsoft.com/office/drawing/2014/main" id="{098531CC-4439-9A9F-7EBD-A725B543EE3F}"/>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ứng với số lượng mẫu huấn luyện khác nhau khi sử</a:t>
            </a:r>
            <a:r>
              <a:rPr lang="en-US" b="1" i="0" dirty="0">
                <a:effectLst/>
                <a:latin typeface="Arial" panose="020B0604020202020204" pitchFamily="34" charset="0"/>
              </a:rPr>
              <a:t> </a:t>
            </a:r>
            <a:r>
              <a:rPr lang="vi-VN" b="1" i="0" dirty="0">
                <a:effectLst/>
                <a:latin typeface="Arial" panose="020B0604020202020204" pitchFamily="34" charset="0"/>
              </a:rPr>
              <a:t>dụng các bộ dữ liệu chưa chuẩn hoá và chuẩn hoá</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1086560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673846"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dirty="0">
                <a:ea typeface="Tahoma" panose="020B0604030504040204" pitchFamily="34" charset="0"/>
                <a:cs typeface="Tahoma" panose="020B0604030504040204" pitchFamily="34" charset="0"/>
              </a:rPr>
              <a:t>Các khái niệm trong Decision Tree</a:t>
            </a:r>
          </a:p>
          <a:p>
            <a:pPr marL="0" indent="0">
              <a:lnSpc>
                <a:spcPct val="120000"/>
              </a:lnSpc>
              <a:spcBef>
                <a:spcPts val="1200"/>
              </a:spcBef>
              <a:buNone/>
            </a:pPr>
            <a:r>
              <a:rPr lang="en-US" sz="1800" b="1" dirty="0">
                <a:ea typeface="Tahoma" panose="020B0604030504040204" pitchFamily="34" charset="0"/>
                <a:cs typeface="Tahoma" panose="020B0604030504040204" pitchFamily="34" charset="0"/>
              </a:rPr>
              <a:t>Entropy:</a:t>
            </a:r>
            <a:endParaRPr lang="en-US" sz="1800" dirty="0">
              <a:ea typeface="Tahoma" panose="020B0604030504040204" pitchFamily="34" charset="0"/>
              <a:cs typeface="Tahoma" panose="020B0604030504040204" pitchFamily="34" charset="0"/>
            </a:endParaRPr>
          </a:p>
          <a:p>
            <a:pPr marL="0" indent="0">
              <a:lnSpc>
                <a:spcPct val="120000"/>
              </a:lnSpc>
              <a:spcBef>
                <a:spcPts val="1200"/>
              </a:spcBef>
              <a:buNone/>
            </a:pPr>
            <a:r>
              <a:rPr lang="en-US" sz="1800" b="1" dirty="0">
                <a:ea typeface="Tahoma" panose="020B0604030504040204" pitchFamily="34" charset="0"/>
                <a:cs typeface="Tahoma" panose="020B0604030504040204" pitchFamily="34" charset="0"/>
              </a:rPr>
              <a:t>Intrinsic Info: </a:t>
            </a:r>
          </a:p>
          <a:p>
            <a:pPr marL="0" indent="0">
              <a:lnSpc>
                <a:spcPct val="120000"/>
              </a:lnSpc>
              <a:spcBef>
                <a:spcPts val="1200"/>
              </a:spcBef>
              <a:buNone/>
            </a:pPr>
            <a:r>
              <a:rPr lang="en-US" sz="1800" b="1" dirty="0">
                <a:ea typeface="Tahoma" panose="020B0604030504040204" pitchFamily="34" charset="0"/>
                <a:cs typeface="Tahoma" panose="020B0604030504040204" pitchFamily="34" charset="0"/>
              </a:rPr>
              <a:t>Information Gain:</a:t>
            </a:r>
          </a:p>
          <a:p>
            <a:pPr marL="0" indent="0">
              <a:lnSpc>
                <a:spcPct val="120000"/>
              </a:lnSpc>
              <a:spcBef>
                <a:spcPts val="1200"/>
              </a:spcBef>
              <a:buNone/>
            </a:pPr>
            <a:r>
              <a:rPr lang="en-US" sz="1800" b="1" dirty="0">
                <a:ea typeface="Tahoma" panose="020B0604030504040204" pitchFamily="34" charset="0"/>
                <a:cs typeface="Tahoma" panose="020B0604030504040204" pitchFamily="34" charset="0"/>
              </a:rPr>
              <a:t>Information Gain Ration:</a:t>
            </a:r>
          </a:p>
          <a:p>
            <a:pPr marL="0" indent="0">
              <a:lnSpc>
                <a:spcPct val="120000"/>
              </a:lnSpc>
              <a:spcBef>
                <a:spcPts val="1200"/>
              </a:spcBef>
              <a:buNone/>
            </a:pPr>
            <a:endParaRPr lang="en-US" sz="1800" b="1" dirty="0">
              <a:ea typeface="Tahoma" panose="020B0604030504040204" pitchFamily="34" charset="0"/>
              <a:cs typeface="Tahoma" panose="020B0604030504040204" pitchFamily="34" charset="0"/>
            </a:endParaRPr>
          </a:p>
          <a:p>
            <a:pPr marL="0" indent="0">
              <a:lnSpc>
                <a:spcPct val="120000"/>
              </a:lnSpc>
              <a:spcBef>
                <a:spcPts val="1200"/>
              </a:spcBef>
              <a:buNone/>
            </a:pPr>
            <a:r>
              <a:rPr lang="en-US" sz="1800" dirty="0">
                <a:ea typeface="Tahoma" panose="020B0604030504040204" pitchFamily="34" charset="0"/>
                <a:cs typeface="Tahoma" panose="020B0604030504040204" pitchFamily="34" charset="0"/>
              </a:rPr>
              <a:t>Values(A) là các giá trị của A và </a:t>
            </a:r>
            <a:r>
              <a:rPr lang="en-US" sz="1800" b="1" dirty="0">
                <a:ea typeface="Tahoma" panose="020B0604030504040204" pitchFamily="34" charset="0"/>
                <a:cs typeface="Tahoma" panose="020B0604030504040204" pitchFamily="34" charset="0"/>
              </a:rPr>
              <a:t>  </a:t>
            </a:r>
          </a:p>
        </p:txBody>
      </p:sp>
      <p:pic>
        <p:nvPicPr>
          <p:cNvPr id="6" name="Picture 5">
            <a:extLst>
              <a:ext uri="{FF2B5EF4-FFF2-40B4-BE49-F238E27FC236}">
                <a16:creationId xmlns:a16="http://schemas.microsoft.com/office/drawing/2014/main" id="{8E421A58-A7F3-EECC-B19A-69147F35B06B}"/>
              </a:ext>
            </a:extLst>
          </p:cNvPr>
          <p:cNvPicPr>
            <a:picLocks noChangeAspect="1"/>
          </p:cNvPicPr>
          <p:nvPr/>
        </p:nvPicPr>
        <p:blipFill>
          <a:blip r:embed="rId3"/>
          <a:stretch>
            <a:fillRect/>
          </a:stretch>
        </p:blipFill>
        <p:spPr>
          <a:xfrm>
            <a:off x="3378197" y="1363627"/>
            <a:ext cx="3650296" cy="480102"/>
          </a:xfrm>
          <a:prstGeom prst="rect">
            <a:avLst/>
          </a:prstGeom>
        </p:spPr>
      </p:pic>
      <p:pic>
        <p:nvPicPr>
          <p:cNvPr id="8" name="Picture 7">
            <a:extLst>
              <a:ext uri="{FF2B5EF4-FFF2-40B4-BE49-F238E27FC236}">
                <a16:creationId xmlns:a16="http://schemas.microsoft.com/office/drawing/2014/main" id="{BED35B6F-5601-5FF0-1FA3-740B9FC095B9}"/>
              </a:ext>
            </a:extLst>
          </p:cNvPr>
          <p:cNvPicPr>
            <a:picLocks noChangeAspect="1"/>
          </p:cNvPicPr>
          <p:nvPr/>
        </p:nvPicPr>
        <p:blipFill>
          <a:blip r:embed="rId4"/>
          <a:stretch>
            <a:fillRect/>
          </a:stretch>
        </p:blipFill>
        <p:spPr>
          <a:xfrm>
            <a:off x="2484139" y="1832269"/>
            <a:ext cx="5982218" cy="548688"/>
          </a:xfrm>
          <a:prstGeom prst="rect">
            <a:avLst/>
          </a:prstGeom>
        </p:spPr>
      </p:pic>
      <p:pic>
        <p:nvPicPr>
          <p:cNvPr id="11" name="Picture 10">
            <a:extLst>
              <a:ext uri="{FF2B5EF4-FFF2-40B4-BE49-F238E27FC236}">
                <a16:creationId xmlns:a16="http://schemas.microsoft.com/office/drawing/2014/main" id="{F28CEE81-9D34-50FC-5C88-9E40B26E86E3}"/>
              </a:ext>
            </a:extLst>
          </p:cNvPr>
          <p:cNvPicPr>
            <a:picLocks noChangeAspect="1"/>
          </p:cNvPicPr>
          <p:nvPr/>
        </p:nvPicPr>
        <p:blipFill>
          <a:blip r:embed="rId5"/>
          <a:stretch>
            <a:fillRect/>
          </a:stretch>
        </p:blipFill>
        <p:spPr>
          <a:xfrm>
            <a:off x="2484139" y="2312371"/>
            <a:ext cx="6469941" cy="495343"/>
          </a:xfrm>
          <a:prstGeom prst="rect">
            <a:avLst/>
          </a:prstGeom>
        </p:spPr>
      </p:pic>
      <p:pic>
        <p:nvPicPr>
          <p:cNvPr id="15" name="Picture 14">
            <a:extLst>
              <a:ext uri="{FF2B5EF4-FFF2-40B4-BE49-F238E27FC236}">
                <a16:creationId xmlns:a16="http://schemas.microsoft.com/office/drawing/2014/main" id="{734D2BF9-6BF0-C6EA-A0EF-4374B84AF0F2}"/>
              </a:ext>
            </a:extLst>
          </p:cNvPr>
          <p:cNvPicPr>
            <a:picLocks noChangeAspect="1"/>
          </p:cNvPicPr>
          <p:nvPr/>
        </p:nvPicPr>
        <p:blipFill>
          <a:blip r:embed="rId6"/>
          <a:stretch>
            <a:fillRect/>
          </a:stretch>
        </p:blipFill>
        <p:spPr>
          <a:xfrm>
            <a:off x="468630" y="3196919"/>
            <a:ext cx="4320914" cy="571550"/>
          </a:xfrm>
          <a:prstGeom prst="rect">
            <a:avLst/>
          </a:prstGeom>
        </p:spPr>
      </p:pic>
      <p:pic>
        <p:nvPicPr>
          <p:cNvPr id="17" name="Picture 16">
            <a:extLst>
              <a:ext uri="{FF2B5EF4-FFF2-40B4-BE49-F238E27FC236}">
                <a16:creationId xmlns:a16="http://schemas.microsoft.com/office/drawing/2014/main" id="{EB029916-D34D-6BED-D92A-02823339902C}"/>
              </a:ext>
            </a:extLst>
          </p:cNvPr>
          <p:cNvPicPr>
            <a:picLocks noChangeAspect="1"/>
          </p:cNvPicPr>
          <p:nvPr/>
        </p:nvPicPr>
        <p:blipFill>
          <a:blip r:embed="rId7"/>
          <a:stretch>
            <a:fillRect/>
          </a:stretch>
        </p:blipFill>
        <p:spPr>
          <a:xfrm>
            <a:off x="486592" y="4244614"/>
            <a:ext cx="2743438" cy="464860"/>
          </a:xfrm>
          <a:prstGeom prst="rect">
            <a:avLst/>
          </a:prstGeom>
        </p:spPr>
      </p:pic>
      <p:pic>
        <p:nvPicPr>
          <p:cNvPr id="10" name="Picture 9">
            <a:extLst>
              <a:ext uri="{FF2B5EF4-FFF2-40B4-BE49-F238E27FC236}">
                <a16:creationId xmlns:a16="http://schemas.microsoft.com/office/drawing/2014/main" id="{7557AFA6-2F9D-5097-9D99-42A38845CE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5427" y="2893687"/>
            <a:ext cx="3789356" cy="3351131"/>
          </a:xfrm>
          <a:prstGeom prst="rect">
            <a:avLst/>
          </a:prstGeom>
        </p:spPr>
      </p:pic>
    </p:spTree>
    <p:extLst>
      <p:ext uri="{BB962C8B-B14F-4D97-AF65-F5344CB8AC3E}">
        <p14:creationId xmlns:p14="http://schemas.microsoft.com/office/powerpoint/2010/main" val="32554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vi-VN" sz="1800" dirty="0" err="1">
                <a:ea typeface="Tahoma" panose="020B0604030504040204" pitchFamily="34" charset="0"/>
                <a:cs typeface="Tahoma" panose="020B0604030504040204" pitchFamily="34" charset="0"/>
              </a:rPr>
              <a:t>Random</a:t>
            </a:r>
            <a:r>
              <a:rPr lang="vi-VN" sz="1800" dirty="0">
                <a:ea typeface="Tahoma" panose="020B0604030504040204" pitchFamily="34" charset="0"/>
                <a:cs typeface="Tahoma" panose="020B0604030504040204" pitchFamily="34" charset="0"/>
              </a:rPr>
              <a:t> </a:t>
            </a:r>
            <a:r>
              <a:rPr lang="vi-VN" sz="1800" dirty="0" err="1">
                <a:ea typeface="Tahoma" panose="020B0604030504040204" pitchFamily="34" charset="0"/>
                <a:cs typeface="Tahoma" panose="020B0604030504040204" pitchFamily="34" charset="0"/>
              </a:rPr>
              <a:t>forest</a:t>
            </a:r>
            <a:r>
              <a:rPr lang="vi-VN" sz="1800" dirty="0">
                <a:ea typeface="Tahoma" panose="020B0604030504040204" pitchFamily="34" charset="0"/>
                <a:cs typeface="Tahoma" panose="020B0604030504040204" pitchFamily="34" charset="0"/>
              </a:rPr>
              <a:t> (RF) là một phương pháp của Leo </a:t>
            </a:r>
            <a:r>
              <a:rPr lang="vi-VN" sz="1800" dirty="0" err="1">
                <a:ea typeface="Tahoma" panose="020B0604030504040204" pitchFamily="34" charset="0"/>
                <a:cs typeface="Tahoma" panose="020B0604030504040204" pitchFamily="34" charset="0"/>
              </a:rPr>
              <a:t>Breiman</a:t>
            </a:r>
            <a:r>
              <a:rPr lang="vi-VN" sz="1800" dirty="0">
                <a:ea typeface="Tahoma" panose="020B0604030504040204" pitchFamily="34" charset="0"/>
                <a:cs typeface="Tahoma" panose="020B0604030504040204" pitchFamily="34" charset="0"/>
              </a:rPr>
              <a:t> (2001) cho cả 2 bài toán </a:t>
            </a:r>
            <a:r>
              <a:rPr lang="vi-VN" sz="1800" dirty="0" err="1">
                <a:ea typeface="Tahoma" panose="020B0604030504040204" pitchFamily="34" charset="0"/>
                <a:cs typeface="Tahoma" panose="020B0604030504040204" pitchFamily="34" charset="0"/>
              </a:rPr>
              <a:t>Classification</a:t>
            </a:r>
            <a:r>
              <a:rPr lang="vi-VN" sz="1800" dirty="0">
                <a:ea typeface="Tahoma" panose="020B0604030504040204" pitchFamily="34" charset="0"/>
                <a:cs typeface="Tahoma" panose="020B0604030504040204" pitchFamily="34" charset="0"/>
              </a:rPr>
              <a:t> và </a:t>
            </a:r>
            <a:r>
              <a:rPr lang="vi-VN" sz="1800" dirty="0" err="1">
                <a:ea typeface="Tahoma" panose="020B0604030504040204" pitchFamily="34" charset="0"/>
                <a:cs typeface="Tahoma" panose="020B0604030504040204" pitchFamily="34" charset="0"/>
              </a:rPr>
              <a:t>Regression</a:t>
            </a:r>
            <a:endParaRPr lang="en-US" sz="1800" b="1" dirty="0">
              <a:ea typeface="Tahoma" panose="020B0604030504040204" pitchFamily="34" charset="0"/>
              <a:cs typeface="Tahoma" panose="020B0604030504040204" pitchFamily="34" charset="0"/>
            </a:endParaRPr>
          </a:p>
          <a:p>
            <a:pPr>
              <a:lnSpc>
                <a:spcPct val="120000"/>
              </a:lnSpc>
              <a:spcBef>
                <a:spcPts val="1200"/>
              </a:spcBef>
            </a:pPr>
            <a:r>
              <a:rPr lang="en-US" sz="1800" dirty="0">
                <a:ea typeface="Tahoma" panose="020B0604030504040204" pitchFamily="34" charset="0"/>
                <a:cs typeface="Tahoma" panose="020B0604030504040204" pitchFamily="34" charset="0"/>
              </a:rPr>
              <a:t>Dự đoán trên sự kết hợp của nhiều cây quyết định</a:t>
            </a:r>
          </a:p>
          <a:p>
            <a:pPr>
              <a:lnSpc>
                <a:spcPct val="120000"/>
              </a:lnSpc>
              <a:spcBef>
                <a:spcPts val="1200"/>
              </a:spcBef>
            </a:pPr>
            <a:r>
              <a:rPr lang="en-US" sz="1800" dirty="0">
                <a:ea typeface="Tahoma" panose="020B0604030504040204" pitchFamily="34" charset="0"/>
                <a:cs typeface="Tahoma" panose="020B0604030504040204" pitchFamily="34" charset="0"/>
              </a:rPr>
              <a:t>Mỗi cây trong rừng ngẫu nhiên và phát triển theo một cách khác nhau</a:t>
            </a:r>
          </a:p>
          <a:p>
            <a:pPr>
              <a:lnSpc>
                <a:spcPct val="120000"/>
              </a:lnSpc>
              <a:spcBef>
                <a:spcPts val="1200"/>
              </a:spcBef>
            </a:pPr>
            <a:r>
              <a:rPr lang="en-US" sz="1800" dirty="0">
                <a:ea typeface="Tahoma" panose="020B0604030504040204" pitchFamily="34" charset="0"/>
                <a:cs typeface="Tahoma" panose="020B0604030504040204" pitchFamily="34" charset="0"/>
              </a:rPr>
              <a:t>RF là một trong những phương pháp phổ biến và chính xác nhất</a:t>
            </a:r>
          </a:p>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7" name="Picture 6" descr="Diagram&#10;&#10;Description automatically generated">
            <a:extLst>
              <a:ext uri="{FF2B5EF4-FFF2-40B4-BE49-F238E27FC236}">
                <a16:creationId xmlns:a16="http://schemas.microsoft.com/office/drawing/2014/main" id="{3046DDE2-0EA6-86D6-D01A-A7C1E431F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628" y="3345242"/>
            <a:ext cx="5403850" cy="2746638"/>
          </a:xfrm>
          <a:prstGeom prst="rect">
            <a:avLst/>
          </a:prstGeom>
        </p:spPr>
      </p:pic>
    </p:spTree>
    <p:extLst>
      <p:ext uri="{BB962C8B-B14F-4D97-AF65-F5344CB8AC3E}">
        <p14:creationId xmlns:p14="http://schemas.microsoft.com/office/powerpoint/2010/main" val="395124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latin typeface="+mj-lt"/>
              </a:rPr>
              <a:t>Mô 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chor="t">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b="1" dirty="0" err="1">
                <a:ea typeface="Tahoma"/>
                <a:cs typeface="Tahoma"/>
              </a:rPr>
              <a:t>Thuật</a:t>
            </a:r>
            <a:r>
              <a:rPr lang="en-US" sz="1800" b="1" dirty="0">
                <a:ea typeface="Tahoma"/>
                <a:cs typeface="Tahoma"/>
              </a:rPr>
              <a:t> </a:t>
            </a:r>
            <a:r>
              <a:rPr lang="en-US" sz="1800" b="1" dirty="0" err="1">
                <a:ea typeface="Tahoma"/>
                <a:cs typeface="Tahoma"/>
              </a:rPr>
              <a:t>toán</a:t>
            </a:r>
            <a:r>
              <a:rPr lang="en-US" sz="1800" b="1" dirty="0">
                <a:ea typeface="Tahoma"/>
                <a:cs typeface="Tahoma"/>
              </a:rPr>
              <a:t> C4.5</a:t>
            </a:r>
            <a:endParaRPr lang="en-US" dirty="0">
              <a:ea typeface="Tahoma"/>
              <a:cs typeface="Tahoma"/>
            </a:endParaRPr>
          </a:p>
          <a:p>
            <a:pPr marL="0" indent="0">
              <a:lnSpc>
                <a:spcPct val="120000"/>
              </a:lnSpc>
              <a:spcBef>
                <a:spcPts val="1200"/>
              </a:spcBef>
              <a:buNone/>
            </a:pPr>
            <a:r>
              <a:rPr lang="en-US" sz="1800" b="1" dirty="0">
                <a:ea typeface="Tahoma"/>
                <a:cs typeface="Tahoma"/>
              </a:rPr>
              <a:t>    - </a:t>
            </a:r>
            <a:r>
              <a:rPr lang="en-US" sz="1800" dirty="0" err="1">
                <a:ea typeface="Tahoma"/>
                <a:cs typeface="Tahoma"/>
              </a:rPr>
              <a:t>Phát</a:t>
            </a:r>
            <a:r>
              <a:rPr lang="en-US" sz="1800" dirty="0">
                <a:ea typeface="Tahoma"/>
                <a:cs typeface="Tahoma"/>
              </a:rPr>
              <a:t> </a:t>
            </a:r>
            <a:r>
              <a:rPr lang="en-US" sz="1800" dirty="0" err="1">
                <a:ea typeface="Tahoma"/>
                <a:cs typeface="Tahoma"/>
              </a:rPr>
              <a:t>triển</a:t>
            </a:r>
            <a:r>
              <a:rPr lang="en-US" sz="1800" dirty="0">
                <a:ea typeface="Tahoma"/>
                <a:cs typeface="Tahoma"/>
              </a:rPr>
              <a:t> </a:t>
            </a:r>
            <a:r>
              <a:rPr lang="en-US" sz="1800" dirty="0" err="1">
                <a:ea typeface="Tahoma"/>
                <a:cs typeface="Tahoma"/>
              </a:rPr>
              <a:t>dựa</a:t>
            </a:r>
            <a:r>
              <a:rPr lang="en-US" sz="1800" dirty="0">
                <a:ea typeface="Tahoma"/>
                <a:cs typeface="Tahoma"/>
              </a:rPr>
              <a:t> </a:t>
            </a:r>
            <a:r>
              <a:rPr lang="en-US" sz="1800" dirty="0" err="1">
                <a:ea typeface="Tahoma"/>
                <a:cs typeface="Tahoma"/>
              </a:rPr>
              <a:t>trên</a:t>
            </a:r>
            <a:r>
              <a:rPr lang="en-US" sz="1800" dirty="0">
                <a:ea typeface="Tahoma"/>
                <a:cs typeface="Tahoma"/>
              </a:rPr>
              <a:t> </a:t>
            </a:r>
            <a:r>
              <a:rPr lang="en-US" sz="1800" dirty="0" err="1">
                <a:ea typeface="Tahoma"/>
                <a:cs typeface="Tahoma"/>
              </a:rPr>
              <a:t>thuật</a:t>
            </a:r>
            <a:r>
              <a:rPr lang="en-US" sz="1800" dirty="0">
                <a:ea typeface="Tahoma"/>
                <a:cs typeface="Tahoma"/>
              </a:rPr>
              <a:t> </a:t>
            </a:r>
            <a:r>
              <a:rPr lang="en-US" sz="1800" dirty="0" err="1">
                <a:ea typeface="Tahoma"/>
                <a:cs typeface="Tahoma"/>
              </a:rPr>
              <a:t>toán</a:t>
            </a:r>
            <a:r>
              <a:rPr lang="en-US" sz="1800" dirty="0">
                <a:ea typeface="Tahoma"/>
                <a:cs typeface="Tahoma"/>
              </a:rPr>
              <a:t> ID3, </a:t>
            </a:r>
            <a:r>
              <a:rPr lang="en-US" sz="1800" dirty="0" err="1">
                <a:ea typeface="Tahoma"/>
                <a:cs typeface="Tahoma"/>
              </a:rPr>
              <a:t>sử</a:t>
            </a:r>
            <a:r>
              <a:rPr lang="en-US" sz="1800" dirty="0">
                <a:ea typeface="Tahoma"/>
                <a:cs typeface="Tahoma"/>
              </a:rPr>
              <a:t> </a:t>
            </a:r>
            <a:r>
              <a:rPr lang="en-US" sz="1800" dirty="0" err="1">
                <a:ea typeface="Tahoma"/>
                <a:cs typeface="Tahoma"/>
              </a:rPr>
              <a:t>dụng</a:t>
            </a:r>
            <a:r>
              <a:rPr lang="en-US" sz="1800" dirty="0">
                <a:ea typeface="Tahoma"/>
                <a:cs typeface="Tahoma"/>
              </a:rPr>
              <a:t> </a:t>
            </a:r>
            <a:r>
              <a:rPr lang="en-US" sz="1800" dirty="0" err="1">
                <a:ea typeface="Tahoma"/>
                <a:cs typeface="Tahoma"/>
              </a:rPr>
              <a:t>hàm</a:t>
            </a:r>
            <a:r>
              <a:rPr lang="en-US" sz="1800" dirty="0">
                <a:ea typeface="Tahoma"/>
                <a:cs typeface="Tahoma"/>
              </a:rPr>
              <a:t> Information Gain Ratio </a:t>
            </a:r>
            <a:r>
              <a:rPr lang="en-US" sz="1800" dirty="0" err="1">
                <a:ea typeface="Tahoma"/>
                <a:cs typeface="Tahoma"/>
              </a:rPr>
              <a:t>để</a:t>
            </a:r>
            <a:r>
              <a:rPr lang="en-US" sz="1800" dirty="0">
                <a:ea typeface="Tahoma"/>
                <a:cs typeface="Tahoma"/>
              </a:rPr>
              <a:t> </a:t>
            </a:r>
            <a:r>
              <a:rPr lang="en-US" sz="1800" dirty="0" err="1">
                <a:ea typeface="Tahoma"/>
                <a:cs typeface="Tahoma"/>
              </a:rPr>
              <a:t>chọn</a:t>
            </a:r>
            <a:r>
              <a:rPr lang="en-US" sz="1800" dirty="0">
                <a:ea typeface="Tahoma"/>
                <a:cs typeface="Tahoma"/>
              </a:rPr>
              <a:t> </a:t>
            </a:r>
            <a:r>
              <a:rPr lang="en-US" sz="1800" dirty="0" err="1">
                <a:ea typeface="Tahoma"/>
                <a:cs typeface="Tahoma"/>
              </a:rPr>
              <a:t>thuộc</a:t>
            </a:r>
            <a:r>
              <a:rPr lang="en-US" sz="1800" dirty="0">
                <a:ea typeface="Tahoma"/>
                <a:cs typeface="Tahoma"/>
              </a:rPr>
              <a:t> </a:t>
            </a:r>
            <a:r>
              <a:rPr lang="en-US" sz="1800" dirty="0" err="1">
                <a:ea typeface="Tahoma"/>
                <a:cs typeface="Tahoma"/>
              </a:rPr>
              <a:t>tính</a:t>
            </a:r>
            <a:r>
              <a:rPr lang="en-US" sz="1800" dirty="0">
                <a:ea typeface="Tahoma"/>
                <a:cs typeface="Tahoma"/>
              </a:rPr>
              <a:t> </a:t>
            </a:r>
            <a:r>
              <a:rPr lang="en-US" sz="1800" dirty="0" err="1">
                <a:ea typeface="Tahoma"/>
                <a:cs typeface="Tahoma"/>
              </a:rPr>
              <a:t>kiểm</a:t>
            </a:r>
            <a:r>
              <a:rPr lang="en-US" sz="1800" dirty="0">
                <a:ea typeface="Tahoma"/>
                <a:cs typeface="Tahoma"/>
              </a:rPr>
              <a:t> </a:t>
            </a:r>
            <a:r>
              <a:rPr lang="en-US" sz="1800" dirty="0" err="1">
                <a:ea typeface="Tahoma"/>
                <a:cs typeface="Tahoma"/>
              </a:rPr>
              <a:t>tra</a:t>
            </a:r>
          </a:p>
          <a:p>
            <a:pPr marL="0" indent="0">
              <a:lnSpc>
                <a:spcPct val="120000"/>
              </a:lnSpc>
              <a:spcBef>
                <a:spcPts val="1200"/>
              </a:spcBef>
              <a:buNone/>
            </a:pPr>
            <a:r>
              <a:rPr lang="en-US" sz="1800" b="1" dirty="0">
                <a:ea typeface="Tahoma"/>
                <a:cs typeface="Tahoma"/>
              </a:rPr>
              <a:t>    - </a:t>
            </a:r>
            <a:r>
              <a:rPr lang="en-US" sz="1800" dirty="0" err="1">
                <a:ea typeface="Tahoma"/>
                <a:cs typeface="Tahoma"/>
              </a:rPr>
              <a:t>Những</a:t>
            </a:r>
            <a:r>
              <a:rPr lang="en-US" sz="1800" dirty="0">
                <a:ea typeface="Tahoma"/>
                <a:cs typeface="Tahoma"/>
              </a:rPr>
              <a:t> </a:t>
            </a:r>
            <a:r>
              <a:rPr lang="en-US" sz="1800" dirty="0" err="1">
                <a:ea typeface="Tahoma"/>
                <a:cs typeface="Tahoma"/>
              </a:rPr>
              <a:t>cải</a:t>
            </a:r>
            <a:r>
              <a:rPr lang="en-US" sz="1800" dirty="0">
                <a:ea typeface="Tahoma"/>
                <a:cs typeface="Tahoma"/>
              </a:rPr>
              <a:t> </a:t>
            </a:r>
            <a:r>
              <a:rPr lang="en-US" sz="1800" dirty="0" err="1">
                <a:ea typeface="Tahoma"/>
                <a:cs typeface="Tahoma"/>
              </a:rPr>
              <a:t>tiến</a:t>
            </a:r>
            <a:r>
              <a:rPr lang="en-US" sz="1800" dirty="0">
                <a:ea typeface="Tahoma"/>
                <a:cs typeface="Tahoma"/>
              </a:rPr>
              <a:t> </a:t>
            </a:r>
            <a:r>
              <a:rPr lang="en-US" sz="1800" dirty="0" err="1">
                <a:ea typeface="Tahoma"/>
                <a:cs typeface="Tahoma"/>
              </a:rPr>
              <a:t>thuật</a:t>
            </a:r>
            <a:r>
              <a:rPr lang="en-US" sz="1800" dirty="0">
                <a:ea typeface="Tahoma"/>
                <a:cs typeface="Tahoma"/>
              </a:rPr>
              <a:t> </a:t>
            </a:r>
            <a:r>
              <a:rPr lang="en-US" sz="1800" dirty="0" err="1">
                <a:ea typeface="Tahoma"/>
                <a:cs typeface="Tahoma"/>
              </a:rPr>
              <a:t>toán</a:t>
            </a:r>
            <a:r>
              <a:rPr lang="en-US" sz="1800" dirty="0">
                <a:ea typeface="Tahoma"/>
                <a:cs typeface="Tahoma"/>
              </a:rPr>
              <a:t>:</a:t>
            </a:r>
          </a:p>
          <a:p>
            <a:pPr marL="0" indent="0">
              <a:lnSpc>
                <a:spcPct val="120000"/>
              </a:lnSpc>
              <a:spcBef>
                <a:spcPts val="1200"/>
              </a:spcBef>
              <a:buNone/>
            </a:pPr>
            <a:r>
              <a:rPr lang="en-US" sz="1800" b="1" dirty="0">
                <a:ea typeface="Tahoma"/>
                <a:cs typeface="Tahoma"/>
              </a:rPr>
              <a:t>       </a:t>
            </a:r>
            <a:r>
              <a:rPr lang="en-US" sz="1800" dirty="0">
                <a:ea typeface="Tahoma"/>
                <a:cs typeface="Tahoma"/>
              </a:rPr>
              <a:t>+ </a:t>
            </a:r>
            <a:r>
              <a:rPr lang="en-US" sz="1800" dirty="0" err="1">
                <a:ea typeface="Tahoma"/>
                <a:cs typeface="Tahoma"/>
              </a:rPr>
              <a:t>Xử</a:t>
            </a:r>
            <a:r>
              <a:rPr lang="en-US" sz="1800" dirty="0">
                <a:ea typeface="Tahoma"/>
                <a:cs typeface="Tahoma"/>
              </a:rPr>
              <a:t> </a:t>
            </a:r>
            <a:r>
              <a:rPr lang="en-US" sz="1800" dirty="0" err="1">
                <a:ea typeface="Tahoma"/>
                <a:cs typeface="Tahoma"/>
              </a:rPr>
              <a:t>lý</a:t>
            </a:r>
            <a:r>
              <a:rPr lang="en-US" sz="1800" dirty="0">
                <a:ea typeface="Tahoma"/>
                <a:cs typeface="Tahoma"/>
              </a:rPr>
              <a:t> </a:t>
            </a:r>
            <a:r>
              <a:rPr lang="en-US" sz="1800" dirty="0" err="1">
                <a:ea typeface="Tahoma"/>
                <a:cs typeface="Tahoma"/>
              </a:rPr>
              <a:t>cả</a:t>
            </a:r>
            <a:r>
              <a:rPr lang="en-US" sz="1800" dirty="0">
                <a:ea typeface="Tahoma"/>
                <a:cs typeface="Tahoma"/>
              </a:rPr>
              <a:t> </a:t>
            </a:r>
            <a:r>
              <a:rPr lang="en-US" sz="1800" dirty="0" err="1">
                <a:ea typeface="Tahoma"/>
                <a:cs typeface="Tahoma"/>
              </a:rPr>
              <a:t>dữ</a:t>
            </a:r>
            <a:r>
              <a:rPr lang="en-US" sz="1800" dirty="0">
                <a:ea typeface="Tahoma"/>
                <a:cs typeface="Tahoma"/>
              </a:rPr>
              <a:t> </a:t>
            </a:r>
            <a:r>
              <a:rPr lang="en-US" sz="1800" dirty="0" err="1">
                <a:ea typeface="Tahoma"/>
                <a:cs typeface="Tahoma"/>
              </a:rPr>
              <a:t>liệu</a:t>
            </a:r>
            <a:r>
              <a:rPr lang="en-US" sz="1800" dirty="0">
                <a:ea typeface="Tahoma"/>
                <a:cs typeface="Tahoma"/>
              </a:rPr>
              <a:t> </a:t>
            </a:r>
            <a:r>
              <a:rPr lang="en-US" sz="1800" dirty="0" err="1">
                <a:ea typeface="Tahoma"/>
                <a:cs typeface="Tahoma"/>
              </a:rPr>
              <a:t>liên</a:t>
            </a:r>
            <a:r>
              <a:rPr lang="en-US" sz="1800" dirty="0">
                <a:ea typeface="Tahoma"/>
                <a:cs typeface="Tahoma"/>
              </a:rPr>
              <a:t> </a:t>
            </a:r>
            <a:r>
              <a:rPr lang="en-US" sz="1800" dirty="0" err="1">
                <a:ea typeface="Tahoma"/>
                <a:cs typeface="Tahoma"/>
              </a:rPr>
              <a:t>tục</a:t>
            </a:r>
            <a:r>
              <a:rPr lang="en-US" sz="1800" dirty="0">
                <a:ea typeface="Tahoma"/>
                <a:cs typeface="Tahoma"/>
              </a:rPr>
              <a:t> </a:t>
            </a:r>
            <a:r>
              <a:rPr lang="en-US" sz="1800" dirty="0" err="1">
                <a:ea typeface="Tahoma"/>
                <a:cs typeface="Tahoma"/>
              </a:rPr>
              <a:t>và</a:t>
            </a:r>
            <a:r>
              <a:rPr lang="en-US" sz="1800" dirty="0">
                <a:ea typeface="Tahoma"/>
                <a:cs typeface="Tahoma"/>
              </a:rPr>
              <a:t> </a:t>
            </a:r>
            <a:r>
              <a:rPr lang="en-US" sz="1800" dirty="0" err="1">
                <a:ea typeface="Tahoma"/>
                <a:cs typeface="Tahoma"/>
              </a:rPr>
              <a:t>rời</a:t>
            </a:r>
            <a:r>
              <a:rPr lang="en-US" sz="1800" dirty="0">
                <a:ea typeface="Tahoma"/>
                <a:cs typeface="Tahoma"/>
              </a:rPr>
              <a:t> </a:t>
            </a:r>
            <a:r>
              <a:rPr lang="en-US" sz="1800" dirty="0" err="1">
                <a:ea typeface="Tahoma"/>
                <a:cs typeface="Tahoma"/>
              </a:rPr>
              <a:t>rạc</a:t>
            </a:r>
          </a:p>
          <a:p>
            <a:pPr marL="0" indent="0">
              <a:lnSpc>
                <a:spcPct val="120000"/>
              </a:lnSpc>
              <a:spcBef>
                <a:spcPts val="1200"/>
              </a:spcBef>
              <a:buNone/>
            </a:pPr>
            <a:r>
              <a:rPr lang="en-US" sz="1800" b="1" dirty="0">
                <a:ea typeface="Tahoma"/>
                <a:cs typeface="Tahoma"/>
              </a:rPr>
              <a:t>       </a:t>
            </a:r>
            <a:r>
              <a:rPr lang="en-US" sz="1800" dirty="0">
                <a:ea typeface="Tahoma"/>
                <a:cs typeface="Tahoma"/>
              </a:rPr>
              <a:t>+ </a:t>
            </a:r>
            <a:r>
              <a:rPr lang="en-US" sz="1800" dirty="0" err="1">
                <a:ea typeface="Tahoma"/>
                <a:cs typeface="Tahoma"/>
              </a:rPr>
              <a:t>Xử</a:t>
            </a:r>
            <a:r>
              <a:rPr lang="en-US" sz="1800" dirty="0">
                <a:ea typeface="Tahoma"/>
                <a:cs typeface="Tahoma"/>
              </a:rPr>
              <a:t> </a:t>
            </a:r>
            <a:r>
              <a:rPr lang="en-US" sz="1800" dirty="0" err="1">
                <a:ea typeface="Tahoma"/>
                <a:cs typeface="Tahoma"/>
              </a:rPr>
              <a:t>lý</a:t>
            </a:r>
            <a:r>
              <a:rPr lang="en-US" sz="1800" dirty="0">
                <a:ea typeface="Tahoma"/>
                <a:cs typeface="Tahoma"/>
              </a:rPr>
              <a:t> </a:t>
            </a:r>
            <a:r>
              <a:rPr lang="en-US" sz="1800" dirty="0" err="1">
                <a:ea typeface="Tahoma"/>
                <a:cs typeface="Tahoma"/>
              </a:rPr>
              <a:t>dữ</a:t>
            </a:r>
            <a:r>
              <a:rPr lang="en-US" sz="1800" dirty="0">
                <a:ea typeface="Tahoma"/>
                <a:cs typeface="Tahoma"/>
              </a:rPr>
              <a:t> </a:t>
            </a:r>
            <a:r>
              <a:rPr lang="en-US" sz="1800" dirty="0" err="1">
                <a:ea typeface="Tahoma"/>
                <a:cs typeface="Tahoma"/>
              </a:rPr>
              <a:t>liệu</a:t>
            </a:r>
            <a:r>
              <a:rPr lang="en-US" sz="1800" dirty="0">
                <a:ea typeface="Tahoma"/>
                <a:cs typeface="Tahoma"/>
              </a:rPr>
              <a:t> </a:t>
            </a:r>
            <a:r>
              <a:rPr lang="en-US" sz="1800" dirty="0" err="1">
                <a:ea typeface="Tahoma"/>
                <a:cs typeface="Tahoma"/>
              </a:rPr>
              <a:t>huấn</a:t>
            </a:r>
            <a:r>
              <a:rPr lang="en-US" sz="1800" dirty="0">
                <a:ea typeface="Tahoma"/>
                <a:cs typeface="Tahoma"/>
              </a:rPr>
              <a:t> </a:t>
            </a:r>
            <a:r>
              <a:rPr lang="en-US" sz="1800" dirty="0" err="1">
                <a:ea typeface="Tahoma"/>
                <a:cs typeface="Tahoma"/>
              </a:rPr>
              <a:t>luyện</a:t>
            </a:r>
            <a:r>
              <a:rPr lang="en-US" sz="1800" dirty="0">
                <a:ea typeface="Tahoma"/>
                <a:cs typeface="Tahoma"/>
              </a:rPr>
              <a:t> </a:t>
            </a:r>
            <a:r>
              <a:rPr lang="en-US" sz="1800" dirty="0" err="1">
                <a:ea typeface="Tahoma"/>
                <a:cs typeface="Tahoma"/>
              </a:rPr>
              <a:t>bị</a:t>
            </a:r>
            <a:r>
              <a:rPr lang="en-US" sz="1800" dirty="0">
                <a:ea typeface="Tahoma"/>
                <a:cs typeface="Tahoma"/>
              </a:rPr>
              <a:t> </a:t>
            </a:r>
            <a:r>
              <a:rPr lang="en-US" sz="1800" dirty="0" err="1">
                <a:ea typeface="Tahoma"/>
                <a:cs typeface="Tahoma"/>
              </a:rPr>
              <a:t>mất</a:t>
            </a:r>
            <a:r>
              <a:rPr lang="en-US" sz="1800" dirty="0">
                <a:ea typeface="Tahoma"/>
                <a:cs typeface="Tahoma"/>
              </a:rPr>
              <a:t> </a:t>
            </a:r>
            <a:r>
              <a:rPr lang="en-US" sz="1800" dirty="0" err="1">
                <a:ea typeface="Tahoma"/>
                <a:cs typeface="Tahoma"/>
              </a:rPr>
              <a:t>thuộc</a:t>
            </a:r>
            <a:r>
              <a:rPr lang="en-US" sz="1800" dirty="0">
                <a:ea typeface="Tahoma"/>
                <a:cs typeface="Tahoma"/>
              </a:rPr>
              <a:t> </a:t>
            </a:r>
            <a:r>
              <a:rPr lang="en-US" sz="1800" dirty="0" err="1">
                <a:ea typeface="Tahoma"/>
                <a:cs typeface="Tahoma"/>
              </a:rPr>
              <a:t>tính</a:t>
            </a:r>
          </a:p>
          <a:p>
            <a:pPr marL="0" indent="0">
              <a:lnSpc>
                <a:spcPct val="120000"/>
              </a:lnSpc>
              <a:spcBef>
                <a:spcPts val="1200"/>
              </a:spcBef>
              <a:buNone/>
            </a:pPr>
            <a:r>
              <a:rPr lang="en-US" sz="1800" b="1" dirty="0">
                <a:ea typeface="Tahoma"/>
                <a:cs typeface="Tahoma"/>
              </a:rPr>
              <a:t>       </a:t>
            </a:r>
            <a:r>
              <a:rPr lang="en-US" sz="1800" dirty="0">
                <a:ea typeface="Tahoma"/>
                <a:cs typeface="Tahoma"/>
              </a:rPr>
              <a:t>+ </a:t>
            </a:r>
            <a:r>
              <a:rPr lang="en-US" sz="1800" dirty="0" err="1">
                <a:ea typeface="Tahoma"/>
                <a:cs typeface="Tahoma"/>
              </a:rPr>
              <a:t>Xử</a:t>
            </a:r>
            <a:r>
              <a:rPr lang="en-US" sz="1800" dirty="0">
                <a:ea typeface="Tahoma"/>
                <a:cs typeface="Tahoma"/>
              </a:rPr>
              <a:t> </a:t>
            </a:r>
            <a:r>
              <a:rPr lang="en-US" sz="1800" dirty="0" err="1">
                <a:ea typeface="Tahoma"/>
                <a:cs typeface="Tahoma"/>
              </a:rPr>
              <a:t>lý</a:t>
            </a:r>
            <a:r>
              <a:rPr lang="en-US" sz="1800" dirty="0">
                <a:ea typeface="Tahoma"/>
                <a:cs typeface="Tahoma"/>
              </a:rPr>
              <a:t> </a:t>
            </a:r>
            <a:r>
              <a:rPr lang="en-US" sz="1800" dirty="0" err="1">
                <a:ea typeface="Tahoma"/>
                <a:cs typeface="Tahoma"/>
              </a:rPr>
              <a:t>các</a:t>
            </a:r>
            <a:r>
              <a:rPr lang="en-US" sz="1800" dirty="0">
                <a:ea typeface="Tahoma"/>
                <a:cs typeface="Tahoma"/>
              </a:rPr>
              <a:t> </a:t>
            </a:r>
            <a:r>
              <a:rPr lang="en-US" sz="1800" dirty="0" err="1">
                <a:ea typeface="Tahoma"/>
                <a:cs typeface="Tahoma"/>
              </a:rPr>
              <a:t>thuộc</a:t>
            </a:r>
            <a:r>
              <a:rPr lang="en-US" sz="1800" dirty="0">
                <a:ea typeface="Tahoma"/>
                <a:cs typeface="Tahoma"/>
              </a:rPr>
              <a:t> </a:t>
            </a:r>
            <a:r>
              <a:rPr lang="en-US" sz="1800" dirty="0" err="1">
                <a:ea typeface="Tahoma"/>
                <a:cs typeface="Tahoma"/>
              </a:rPr>
              <a:t>tính</a:t>
            </a:r>
            <a:r>
              <a:rPr lang="en-US" sz="1800" dirty="0">
                <a:ea typeface="Tahoma"/>
                <a:cs typeface="Tahoma"/>
              </a:rPr>
              <a:t> </a:t>
            </a:r>
            <a:r>
              <a:rPr lang="en-US" sz="1800" dirty="0" err="1">
                <a:ea typeface="Tahoma"/>
                <a:cs typeface="Tahoma"/>
              </a:rPr>
              <a:t>với</a:t>
            </a:r>
            <a:r>
              <a:rPr lang="en-US" sz="1800" dirty="0">
                <a:ea typeface="Tahoma"/>
                <a:cs typeface="Tahoma"/>
              </a:rPr>
              <a:t> </a:t>
            </a:r>
            <a:r>
              <a:rPr lang="en-US" sz="1800" dirty="0" err="1">
                <a:ea typeface="Tahoma"/>
                <a:cs typeface="Tahoma"/>
              </a:rPr>
              <a:t>các</a:t>
            </a:r>
            <a:r>
              <a:rPr lang="en-US" sz="1800" dirty="0">
                <a:ea typeface="Tahoma"/>
                <a:cs typeface="Tahoma"/>
              </a:rPr>
              <a:t> </a:t>
            </a:r>
            <a:r>
              <a:rPr lang="en-US" sz="1800" dirty="0" err="1">
                <a:ea typeface="Tahoma"/>
                <a:cs typeface="Tahoma"/>
              </a:rPr>
              <a:t>giá</a:t>
            </a:r>
            <a:r>
              <a:rPr lang="en-US" sz="1800" dirty="0">
                <a:ea typeface="Tahoma"/>
                <a:cs typeface="Tahoma"/>
              </a:rPr>
              <a:t> </a:t>
            </a:r>
            <a:r>
              <a:rPr lang="en-US" sz="1800" dirty="0" err="1">
                <a:ea typeface="Tahoma"/>
                <a:cs typeface="Tahoma"/>
              </a:rPr>
              <a:t>trị</a:t>
            </a:r>
            <a:r>
              <a:rPr lang="en-US" sz="1800" dirty="0">
                <a:ea typeface="Tahoma"/>
                <a:cs typeface="Tahoma"/>
              </a:rPr>
              <a:t> </a:t>
            </a:r>
            <a:r>
              <a:rPr lang="en-US" sz="1800" dirty="0" err="1">
                <a:ea typeface="Tahoma"/>
                <a:cs typeface="Tahoma"/>
              </a:rPr>
              <a:t>khác</a:t>
            </a:r>
            <a:r>
              <a:rPr lang="en-US" sz="1800" dirty="0">
                <a:ea typeface="Tahoma"/>
                <a:cs typeface="Tahoma"/>
              </a:rPr>
              <a:t> </a:t>
            </a:r>
            <a:r>
              <a:rPr lang="en-US" sz="1800" dirty="0" err="1">
                <a:ea typeface="Tahoma"/>
                <a:cs typeface="Tahoma"/>
              </a:rPr>
              <a:t>nhau</a:t>
            </a:r>
          </a:p>
          <a:p>
            <a:pPr marL="0" indent="0">
              <a:lnSpc>
                <a:spcPct val="120000"/>
              </a:lnSpc>
              <a:spcBef>
                <a:spcPts val="1200"/>
              </a:spcBef>
              <a:buNone/>
            </a:pPr>
            <a:r>
              <a:rPr lang="en-US" sz="1800" b="1" dirty="0">
                <a:ea typeface="Tahoma"/>
                <a:cs typeface="Tahoma"/>
              </a:rPr>
              <a:t>       </a:t>
            </a:r>
            <a:r>
              <a:rPr lang="en-US" sz="1800" dirty="0">
                <a:ea typeface="Tahoma"/>
                <a:cs typeface="Tahoma"/>
              </a:rPr>
              <a:t>+ </a:t>
            </a:r>
            <a:r>
              <a:rPr lang="en-US" sz="1800" dirty="0" err="1">
                <a:ea typeface="Tahoma"/>
                <a:cs typeface="Tahoma"/>
              </a:rPr>
              <a:t>Thuật</a:t>
            </a:r>
            <a:r>
              <a:rPr lang="en-US" sz="1800" dirty="0">
                <a:ea typeface="Tahoma"/>
                <a:cs typeface="Tahoma"/>
              </a:rPr>
              <a:t> </a:t>
            </a:r>
            <a:r>
              <a:rPr lang="en-US" sz="1800" dirty="0" err="1">
                <a:ea typeface="Tahoma"/>
                <a:cs typeface="Tahoma"/>
              </a:rPr>
              <a:t>toán</a:t>
            </a:r>
            <a:r>
              <a:rPr lang="en-US" sz="1800" dirty="0">
                <a:ea typeface="Tahoma"/>
                <a:cs typeface="Tahoma"/>
              </a:rPr>
              <a:t> </a:t>
            </a:r>
            <a:r>
              <a:rPr lang="en-US" sz="1800" dirty="0" err="1">
                <a:ea typeface="Tahoma"/>
                <a:cs typeface="Tahoma"/>
              </a:rPr>
              <a:t>có</a:t>
            </a:r>
            <a:r>
              <a:rPr lang="en-US" sz="1800" dirty="0">
                <a:ea typeface="Tahoma"/>
                <a:cs typeface="Tahoma"/>
              </a:rPr>
              <a:t> </a:t>
            </a:r>
            <a:r>
              <a:rPr lang="en-US" sz="1800" dirty="0" err="1">
                <a:ea typeface="Tahoma"/>
                <a:cs typeface="Tahoma"/>
              </a:rPr>
              <a:t>cắt</a:t>
            </a:r>
            <a:r>
              <a:rPr lang="en-US" sz="1800" dirty="0">
                <a:ea typeface="Tahoma"/>
                <a:cs typeface="Tahoma"/>
              </a:rPr>
              <a:t> </a:t>
            </a:r>
            <a:r>
              <a:rPr lang="en-US" sz="1800" dirty="0" err="1">
                <a:ea typeface="Tahoma"/>
                <a:cs typeface="Tahoma"/>
              </a:rPr>
              <a:t>tỉa</a:t>
            </a:r>
            <a:r>
              <a:rPr lang="en-US" sz="1800" dirty="0">
                <a:ea typeface="Tahoma"/>
                <a:cs typeface="Tahoma"/>
              </a:rPr>
              <a:t> </a:t>
            </a:r>
            <a:r>
              <a:rPr lang="en-US" sz="1800" dirty="0" err="1">
                <a:ea typeface="Tahoma"/>
                <a:cs typeface="Tahoma"/>
              </a:rPr>
              <a:t>sau</a:t>
            </a:r>
            <a:r>
              <a:rPr lang="en-US" sz="1800" dirty="0">
                <a:ea typeface="Tahoma"/>
                <a:cs typeface="Tahoma"/>
              </a:rPr>
              <a:t> </a:t>
            </a:r>
            <a:r>
              <a:rPr lang="en-US" sz="1800" dirty="0" err="1">
                <a:ea typeface="Tahoma"/>
                <a:cs typeface="Tahoma"/>
              </a:rPr>
              <a:t>khi</a:t>
            </a:r>
            <a:r>
              <a:rPr lang="en-US" sz="1800" dirty="0">
                <a:ea typeface="Tahoma"/>
                <a:cs typeface="Tahoma"/>
              </a:rPr>
              <a:t> </a:t>
            </a:r>
            <a:r>
              <a:rPr lang="en-US" sz="1800" dirty="0" err="1">
                <a:ea typeface="Tahoma"/>
                <a:cs typeface="Tahoma"/>
              </a:rPr>
              <a:t>tạo</a:t>
            </a:r>
            <a:r>
              <a:rPr lang="en-US" sz="1800" dirty="0">
                <a:ea typeface="Tahoma"/>
                <a:cs typeface="Tahoma"/>
              </a:rPr>
              <a:t> </a:t>
            </a:r>
            <a:r>
              <a:rPr lang="en-US" sz="1800" dirty="0" err="1">
                <a:ea typeface="Tahoma"/>
                <a:cs typeface="Tahoma"/>
              </a:rPr>
              <a:t>ra</a:t>
            </a:r>
            <a:r>
              <a:rPr lang="en-US" sz="1800" dirty="0">
                <a:ea typeface="Tahoma"/>
                <a:cs typeface="Tahoma"/>
              </a:rPr>
              <a:t> </a:t>
            </a:r>
            <a:r>
              <a:rPr lang="en-US" sz="1800" dirty="0" err="1">
                <a:ea typeface="Tahoma"/>
                <a:cs typeface="Tahoma"/>
              </a:rPr>
              <a:t>nhằm</a:t>
            </a:r>
            <a:r>
              <a:rPr lang="en-US" sz="1800" dirty="0">
                <a:ea typeface="Tahoma"/>
                <a:cs typeface="Tahoma"/>
              </a:rPr>
              <a:t> </a:t>
            </a:r>
            <a:r>
              <a:rPr lang="en-US" sz="1800" dirty="0" err="1">
                <a:ea typeface="Tahoma"/>
                <a:cs typeface="Tahoma"/>
              </a:rPr>
              <a:t>loại</a:t>
            </a:r>
            <a:r>
              <a:rPr lang="en-US" sz="1800" dirty="0">
                <a:ea typeface="Tahoma"/>
                <a:cs typeface="Tahoma"/>
              </a:rPr>
              <a:t> </a:t>
            </a:r>
            <a:r>
              <a:rPr lang="en-US" sz="1800" dirty="0" err="1">
                <a:ea typeface="Tahoma"/>
                <a:cs typeface="Tahoma"/>
              </a:rPr>
              <a:t>bỏ</a:t>
            </a:r>
            <a:r>
              <a:rPr lang="en-US" sz="1800" dirty="0">
                <a:ea typeface="Tahoma"/>
                <a:cs typeface="Tahoma"/>
              </a:rPr>
              <a:t> </a:t>
            </a:r>
            <a:r>
              <a:rPr lang="en-US" sz="1800" dirty="0" err="1">
                <a:ea typeface="Tahoma"/>
                <a:cs typeface="Tahoma"/>
              </a:rPr>
              <a:t>các</a:t>
            </a:r>
            <a:r>
              <a:rPr lang="en-US" sz="1800" dirty="0">
                <a:ea typeface="Tahoma"/>
                <a:cs typeface="Tahoma"/>
              </a:rPr>
              <a:t> </a:t>
            </a:r>
            <a:r>
              <a:rPr lang="en-US" sz="1800" dirty="0" err="1">
                <a:ea typeface="Tahoma"/>
                <a:cs typeface="Tahoma"/>
              </a:rPr>
              <a:t>cành</a:t>
            </a:r>
            <a:r>
              <a:rPr lang="en-US" sz="1800" dirty="0">
                <a:ea typeface="Tahoma"/>
                <a:cs typeface="Tahoma"/>
              </a:rPr>
              <a:t> </a:t>
            </a:r>
            <a:r>
              <a:rPr lang="en-US" sz="1800" dirty="0" err="1">
                <a:ea typeface="Tahoma"/>
                <a:cs typeface="Tahoma"/>
              </a:rPr>
              <a:t>không</a:t>
            </a:r>
            <a:r>
              <a:rPr lang="en-US" sz="1800" dirty="0">
                <a:ea typeface="Tahoma"/>
                <a:cs typeface="Tahoma"/>
              </a:rPr>
              <a:t> </a:t>
            </a:r>
            <a:r>
              <a:rPr lang="en-US" sz="1800" dirty="0" err="1">
                <a:ea typeface="Tahoma"/>
                <a:cs typeface="Tahoma"/>
              </a:rPr>
              <a:t>có</a:t>
            </a:r>
            <a:r>
              <a:rPr lang="en-US" sz="1800" dirty="0">
                <a:ea typeface="Tahoma"/>
                <a:cs typeface="Tahoma"/>
              </a:rPr>
              <a:t> </a:t>
            </a:r>
            <a:r>
              <a:rPr lang="en-US" sz="1800" dirty="0" err="1">
                <a:ea typeface="Tahoma"/>
                <a:cs typeface="Tahoma"/>
              </a:rPr>
              <a:t>tác</a:t>
            </a:r>
            <a:r>
              <a:rPr lang="en-US" sz="1800" dirty="0">
                <a:ea typeface="Tahoma"/>
                <a:cs typeface="Tahoma"/>
              </a:rPr>
              <a:t> </a:t>
            </a:r>
            <a:r>
              <a:rPr lang="en-US" sz="1800" dirty="0" err="1">
                <a:ea typeface="Tahoma"/>
                <a:cs typeface="Tahoma"/>
              </a:rPr>
              <a:t>dụng</a:t>
            </a:r>
            <a:r>
              <a:rPr lang="en-US" sz="1800" b="1" dirty="0">
                <a:ea typeface="Tahoma"/>
                <a:cs typeface="Tahoma"/>
              </a:rPr>
              <a:t>    </a:t>
            </a:r>
            <a:endParaRPr lang="en-US" sz="1800" b="1"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30EE2CE-FB4B-81CC-C14C-510FD7716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58" y="4516308"/>
            <a:ext cx="4083484" cy="1717615"/>
          </a:xfrm>
          <a:prstGeom prst="rect">
            <a:avLst/>
          </a:prstGeom>
        </p:spPr>
      </p:pic>
      <p:sp>
        <p:nvSpPr>
          <p:cNvPr id="6" name="Rectangle 5">
            <a:extLst>
              <a:ext uri="{FF2B5EF4-FFF2-40B4-BE49-F238E27FC236}">
                <a16:creationId xmlns:a16="http://schemas.microsoft.com/office/drawing/2014/main" id="{9BDF42CB-0FAC-AE1A-CA04-0C20FE00DC2C}"/>
              </a:ext>
            </a:extLst>
          </p:cNvPr>
          <p:cNvSpPr/>
          <p:nvPr/>
        </p:nvSpPr>
        <p:spPr>
          <a:xfrm>
            <a:off x="4008329" y="4503117"/>
            <a:ext cx="1027134" cy="168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00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pic>
        <p:nvPicPr>
          <p:cNvPr id="7" name="Picture 6" descr="Chart, bar chart&#10;&#10;Description automatically generated">
            <a:extLst>
              <a:ext uri="{FF2B5EF4-FFF2-40B4-BE49-F238E27FC236}">
                <a16:creationId xmlns:a16="http://schemas.microsoft.com/office/drawing/2014/main" id="{CE5C0400-1F1A-ADF8-7D3B-DC0C53DA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3731426"/>
            <a:ext cx="5304775" cy="2600380"/>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3" y="3903301"/>
            <a:ext cx="3474209" cy="369332"/>
          </a:xfrm>
          <a:prstGeom prst="rect">
            <a:avLst/>
          </a:prstGeom>
          <a:noFill/>
        </p:spPr>
        <p:txBody>
          <a:bodyPr wrap="square" rtlCol="0">
            <a:spAutoFit/>
          </a:bodyPr>
          <a:lstStyle/>
          <a:p>
            <a:r>
              <a:rPr lang="en-US"/>
              <a:t>Max_features = max_features</a:t>
            </a:r>
          </a:p>
        </p:txBody>
      </p:sp>
    </p:spTree>
    <p:extLst>
      <p:ext uri="{BB962C8B-B14F-4D97-AF65-F5344CB8AC3E}">
        <p14:creationId xmlns:p14="http://schemas.microsoft.com/office/powerpoint/2010/main" val="3365085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57E7A486-D415-7955-3FDB-FCE04B47A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3702452"/>
            <a:ext cx="5296292" cy="2596222"/>
          </a:xfrm>
          <a:prstGeom prst="rect">
            <a:avLst/>
          </a:prstGeom>
        </p:spPr>
      </p:pic>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3" y="3903301"/>
            <a:ext cx="3474209" cy="369332"/>
          </a:xfrm>
          <a:prstGeom prst="rect">
            <a:avLst/>
          </a:prstGeom>
          <a:noFill/>
        </p:spPr>
        <p:txBody>
          <a:bodyPr wrap="square" rtlCol="0">
            <a:spAutoFit/>
          </a:bodyPr>
          <a:lstStyle/>
          <a:p>
            <a:r>
              <a:rPr lang="en-US"/>
              <a:t>Max_features = max_features</a:t>
            </a:r>
          </a:p>
        </p:txBody>
      </p:sp>
    </p:spTree>
    <p:extLst>
      <p:ext uri="{BB962C8B-B14F-4D97-AF65-F5344CB8AC3E}">
        <p14:creationId xmlns:p14="http://schemas.microsoft.com/office/powerpoint/2010/main" val="359070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6" name="Picture 5">
            <a:extLst>
              <a:ext uri="{FF2B5EF4-FFF2-40B4-BE49-F238E27FC236}">
                <a16:creationId xmlns:a16="http://schemas.microsoft.com/office/drawing/2014/main" id="{4D7BF8F7-7C56-2D56-32B8-490665468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752" y="3224981"/>
            <a:ext cx="3661202" cy="2196721"/>
          </a:xfrm>
          <a:prstGeom prst="rect">
            <a:avLst/>
          </a:prstGeom>
        </p:spPr>
      </p:pic>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646331"/>
          </a:xfrm>
          <a:prstGeom prst="rect">
            <a:avLst/>
          </a:prstGeom>
          <a:noFill/>
        </p:spPr>
        <p:txBody>
          <a:bodyPr wrap="square" rtlCol="0">
            <a:spAutoFit/>
          </a:bodyPr>
          <a:lstStyle/>
          <a:p>
            <a:r>
              <a:rPr lang="en-US" sz="1200" dirty="0"/>
              <a:t>https://scitechdaily.com/how-the-brain-makes-memories-and-uses-time-travel-to-remember</a:t>
            </a:r>
          </a:p>
          <a:p>
            <a:r>
              <a:rPr lang="en-US" sz="1200" dirty="0"/>
              <a:t>https://towardsdatascience.com/everything-you-need-to-know-about-neural-networks-and-backpropagation-machine-learning-made-easy-e5285bc2be3a</a:t>
            </a:r>
          </a:p>
        </p:txBody>
      </p:sp>
      <p:pic>
        <p:nvPicPr>
          <p:cNvPr id="10" name="Picture 9">
            <a:extLst>
              <a:ext uri="{FF2B5EF4-FFF2-40B4-BE49-F238E27FC236}">
                <a16:creationId xmlns:a16="http://schemas.microsoft.com/office/drawing/2014/main" id="{ED199C5D-6ACD-E9CC-2FC0-18329D052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752" y="887394"/>
            <a:ext cx="3661202" cy="2059132"/>
          </a:xfrm>
          <a:prstGeom prst="rect">
            <a:avLst/>
          </a:prstGeom>
        </p:spPr>
      </p:pic>
      <p:sp>
        <p:nvSpPr>
          <p:cNvPr id="11" name="Content Placeholder 2">
            <a:extLst>
              <a:ext uri="{FF2B5EF4-FFF2-40B4-BE49-F238E27FC236}">
                <a16:creationId xmlns:a16="http://schemas.microsoft.com/office/drawing/2014/main" id="{99140014-D8BD-28E0-2EBA-A41E5859DE0E}"/>
              </a:ext>
            </a:extLst>
          </p:cNvPr>
          <p:cNvSpPr txBox="1">
            <a:spLocks/>
          </p:cNvSpPr>
          <p:nvPr/>
        </p:nvSpPr>
        <p:spPr>
          <a:xfrm>
            <a:off x="468630" y="875254"/>
            <a:ext cx="4103370" cy="454644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Mô phỏng hệ thống thần kinh trong bộ não con người.</a:t>
            </a:r>
          </a:p>
          <a:p>
            <a:pPr>
              <a:lnSpc>
                <a:spcPct val="120000"/>
              </a:lnSpc>
              <a:spcBef>
                <a:spcPts val="1200"/>
              </a:spcBef>
            </a:pPr>
            <a:r>
              <a:rPr lang="en-US" sz="1800" dirty="0">
                <a:ea typeface="Tahoma" panose="020B0604030504040204" pitchFamily="34" charset="0"/>
                <a:cs typeface="Tahoma" panose="020B0604030504040204" pitchFamily="34" charset="0"/>
              </a:rPr>
              <a:t>Neuron chuyển tiếp mang thông điệp, xử lý một phần thông tin.</a:t>
            </a:r>
          </a:p>
          <a:p>
            <a:pPr>
              <a:lnSpc>
                <a:spcPct val="120000"/>
              </a:lnSpc>
              <a:spcBef>
                <a:spcPts val="1200"/>
              </a:spcBef>
            </a:pPr>
            <a:r>
              <a:rPr lang="en-US" sz="1800" dirty="0">
                <a:ea typeface="Tahoma" panose="020B0604030504040204" pitchFamily="34" charset="0"/>
                <a:cs typeface="Tahoma" panose="020B0604030504040204" pitchFamily="34" charset="0"/>
              </a:rPr>
              <a:t>Khả năng của ANN phụ thuộc các yếu tố:</a:t>
            </a:r>
          </a:p>
          <a:p>
            <a:pPr lvl="1">
              <a:lnSpc>
                <a:spcPct val="120000"/>
              </a:lnSpc>
              <a:spcBef>
                <a:spcPts val="1200"/>
              </a:spcBef>
            </a:pPr>
            <a:r>
              <a:rPr lang="en-US" sz="1800" dirty="0">
                <a:ea typeface="Tahoma" panose="020B0604030504040204" pitchFamily="34" charset="0"/>
                <a:cs typeface="Tahoma" panose="020B0604030504040204" pitchFamily="34" charset="0"/>
              </a:rPr>
              <a:t>Kiến trúc mạng</a:t>
            </a:r>
          </a:p>
          <a:p>
            <a:pPr lvl="1">
              <a:lnSpc>
                <a:spcPct val="120000"/>
              </a:lnSpc>
              <a:spcBef>
                <a:spcPts val="1200"/>
              </a:spcBef>
            </a:pPr>
            <a:r>
              <a:rPr lang="en-US" sz="1800" dirty="0">
                <a:ea typeface="Tahoma" panose="020B0604030504040204" pitchFamily="34" charset="0"/>
                <a:cs typeface="Tahoma" panose="020B0604030504040204" pitchFamily="34" charset="0"/>
              </a:rPr>
              <a:t>Tính chất đầu vào, ra</a:t>
            </a:r>
          </a:p>
          <a:p>
            <a:pPr lvl="1">
              <a:lnSpc>
                <a:spcPct val="120000"/>
              </a:lnSpc>
              <a:spcBef>
                <a:spcPts val="1200"/>
              </a:spcBef>
            </a:pPr>
            <a:r>
              <a:rPr lang="en-US" sz="1800" dirty="0">
                <a:ea typeface="Tahoma" panose="020B0604030504040204" pitchFamily="34" charset="0"/>
                <a:cs typeface="Tahoma" panose="020B0604030504040204" pitchFamily="34" charset="0"/>
              </a:rPr>
              <a:t>Thuật toán học</a:t>
            </a:r>
          </a:p>
          <a:p>
            <a:pPr lvl="1">
              <a:lnSpc>
                <a:spcPct val="120000"/>
              </a:lnSpc>
              <a:spcBef>
                <a:spcPts val="1200"/>
              </a:spcBef>
            </a:pPr>
            <a:r>
              <a:rPr lang="en-US" sz="1800" dirty="0">
                <a:ea typeface="Tahoma" panose="020B0604030504040204" pitchFamily="34" charset="0"/>
                <a:cs typeface="Tahoma" panose="020B0604030504040204" pitchFamily="34" charset="0"/>
              </a:rPr>
              <a:t>Dữ liệu huấn luyện</a:t>
            </a:r>
          </a:p>
        </p:txBody>
      </p:sp>
    </p:spTree>
    <p:extLst>
      <p:ext uri="{BB962C8B-B14F-4D97-AF65-F5344CB8AC3E}">
        <p14:creationId xmlns:p14="http://schemas.microsoft.com/office/powerpoint/2010/main" val="69404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wipe(down)">
                                      <p:cBhvr>
                                        <p:cTn id="7" dur="500"/>
                                        <p:tgtEl>
                                          <p:spTgt spid="11">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wipe(down)">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wipe(down)">
                                      <p:cBhvr>
                                        <p:cTn id="18" dur="500"/>
                                        <p:tgtEl>
                                          <p:spTgt spid="11">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wipe(down)">
                                      <p:cBhvr>
                                        <p:cTn id="21" dur="500"/>
                                        <p:tgtEl>
                                          <p:spTgt spid="11">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wipe(down)">
                                      <p:cBhvr>
                                        <p:cTn id="24" dur="500"/>
                                        <p:tgtEl>
                                          <p:spTgt spid="11">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wipe(down)">
                                      <p:cBhvr>
                                        <p:cTn id="27" dur="500"/>
                                        <p:tgtEl>
                                          <p:spTgt spid="11">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wipe(down)">
                                      <p:cBhvr>
                                        <p:cTn id="30"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461665"/>
          </a:xfrm>
          <a:prstGeom prst="rect">
            <a:avLst/>
          </a:prstGeom>
          <a:noFill/>
        </p:spPr>
        <p:txBody>
          <a:bodyPr wrap="square" rtlCol="0">
            <a:spAutoFit/>
          </a:bodyPr>
          <a:lstStyle/>
          <a:p>
            <a:r>
              <a:rPr lang="en-US" sz="1200" dirty="0"/>
              <a:t>Patterson, James Cameron. Managing a real-time massively-parallel neural architecture. The University of Manchester (United Kingdom), 2012.</a:t>
            </a:r>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spTree>
    <p:extLst>
      <p:ext uri="{BB962C8B-B14F-4D97-AF65-F5344CB8AC3E}">
        <p14:creationId xmlns:p14="http://schemas.microsoft.com/office/powerpoint/2010/main" val="578922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276999"/>
          </a:xfrm>
          <a:prstGeom prst="rect">
            <a:avLst/>
          </a:prstGeom>
          <a:noFill/>
        </p:spPr>
        <p:txBody>
          <a:bodyPr wrap="square" rtlCol="0">
            <a:spAutoFit/>
          </a:bodyPr>
          <a:lstStyle/>
          <a:p>
            <a:r>
              <a:rPr lang="en-US" sz="1200" dirty="0"/>
              <a:t>https://studymachinelearning.com/activation-functions-in-neural-network</a:t>
            </a:r>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pic>
        <p:nvPicPr>
          <p:cNvPr id="6" name="Picture 5">
            <a:extLst>
              <a:ext uri="{FF2B5EF4-FFF2-40B4-BE49-F238E27FC236}">
                <a16:creationId xmlns:a16="http://schemas.microsoft.com/office/drawing/2014/main" id="{7D8E94AC-96C1-F219-A7D6-1A249030B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51" y="2033243"/>
            <a:ext cx="7795498" cy="2791514"/>
          </a:xfrm>
          <a:prstGeom prst="rect">
            <a:avLst/>
          </a:prstGeom>
        </p:spPr>
      </p:pic>
    </p:spTree>
    <p:extLst>
      <p:ext uri="{BB962C8B-B14F-4D97-AF65-F5344CB8AC3E}">
        <p14:creationId xmlns:p14="http://schemas.microsoft.com/office/powerpoint/2010/main" val="400315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8" name="Graphic 7">
            <a:extLst>
              <a:ext uri="{FF2B5EF4-FFF2-40B4-BE49-F238E27FC236}">
                <a16:creationId xmlns:a16="http://schemas.microsoft.com/office/drawing/2014/main" id="{78744DD0-3290-9319-04D6-96D6A9C446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512" y="1337644"/>
            <a:ext cx="7456976" cy="3907409"/>
          </a:xfrm>
          <a:prstGeom prst="rect">
            <a:avLst/>
          </a:prstGeom>
        </p:spPr>
      </p:pic>
      <p:sp>
        <p:nvSpPr>
          <p:cNvPr id="9" name="TextBox 8">
            <a:extLst>
              <a:ext uri="{FF2B5EF4-FFF2-40B4-BE49-F238E27FC236}">
                <a16:creationId xmlns:a16="http://schemas.microsoft.com/office/drawing/2014/main" id="{6A0955B7-4579-091B-4253-EAABA6CCDA02}"/>
              </a:ext>
            </a:extLst>
          </p:cNvPr>
          <p:cNvSpPr txBox="1"/>
          <p:nvPr/>
        </p:nvSpPr>
        <p:spPr>
          <a:xfrm>
            <a:off x="801329" y="5262258"/>
            <a:ext cx="7541342" cy="646331"/>
          </a:xfrm>
          <a:prstGeom prst="rect">
            <a:avLst/>
          </a:prstGeom>
          <a:noFill/>
        </p:spPr>
        <p:txBody>
          <a:bodyPr wrap="square" rtlCol="0">
            <a:spAutoFit/>
          </a:bodyPr>
          <a:lstStyle/>
          <a:p>
            <a:pPr algn="ctr"/>
            <a:r>
              <a:rPr lang="en-US" b="1" i="0" dirty="0">
                <a:effectLst/>
                <a:latin typeface="Arial" panose="020B0604020202020204" pitchFamily="34" charset="0"/>
              </a:rPr>
              <a:t>Độ chính xác trên bộ dữ liệu xác thực qua từng epoch khi tốt độ học là 0.1, 0.01, 0.001.</a:t>
            </a:r>
            <a:endParaRPr lang="en-US" b="1" dirty="0"/>
          </a:p>
        </p:txBody>
      </p:sp>
    </p:spTree>
    <p:extLst>
      <p:ext uri="{BB962C8B-B14F-4D97-AF65-F5344CB8AC3E}">
        <p14:creationId xmlns:p14="http://schemas.microsoft.com/office/powerpoint/2010/main" val="2803039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Graphic 4">
            <a:extLst>
              <a:ext uri="{FF2B5EF4-FFF2-40B4-BE49-F238E27FC236}">
                <a16:creationId xmlns:a16="http://schemas.microsoft.com/office/drawing/2014/main" id="{C1911FE4-ED37-340D-1678-0682483A3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26" y="1363412"/>
            <a:ext cx="7177548" cy="3816544"/>
          </a:xfrm>
          <a:prstGeom prst="rect">
            <a:avLst/>
          </a:prstGeom>
        </p:spPr>
      </p:pic>
      <p:sp>
        <p:nvSpPr>
          <p:cNvPr id="6" name="TextBox 5">
            <a:extLst>
              <a:ext uri="{FF2B5EF4-FFF2-40B4-BE49-F238E27FC236}">
                <a16:creationId xmlns:a16="http://schemas.microsoft.com/office/drawing/2014/main" id="{A4040DF0-C024-25BE-150A-B4F54BC79276}"/>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số lượng mẫu huấn luyện khác nhau khi sử</a:t>
            </a:r>
            <a:r>
              <a:rPr lang="en-US" b="1" i="0" dirty="0">
                <a:effectLst/>
                <a:latin typeface="Arial" panose="020B0604020202020204" pitchFamily="34" charset="0"/>
              </a:rPr>
              <a:t> </a:t>
            </a:r>
            <a:r>
              <a:rPr lang="vi-VN" b="1" i="0" dirty="0">
                <a:effectLst/>
                <a:latin typeface="Arial" panose="020B0604020202020204" pitchFamily="34" charset="0"/>
              </a:rPr>
              <a:t>dụng các hàm kích hoạt </a:t>
            </a:r>
            <a:r>
              <a:rPr lang="vi-VN" b="1" i="0" dirty="0" err="1">
                <a:effectLst/>
                <a:latin typeface="Arial" panose="020B0604020202020204" pitchFamily="34" charset="0"/>
              </a:rPr>
              <a:t>Sigmoid</a:t>
            </a:r>
            <a:r>
              <a:rPr lang="vi-VN" b="1" i="0" dirty="0">
                <a:effectLst/>
                <a:latin typeface="Arial" panose="020B0604020202020204" pitchFamily="34" charset="0"/>
              </a:rPr>
              <a:t>, Tanh, và </a:t>
            </a:r>
            <a:r>
              <a:rPr lang="vi-VN" b="1" i="0" dirty="0" err="1">
                <a:effectLst/>
                <a:latin typeface="Arial" panose="020B0604020202020204" pitchFamily="34" charset="0"/>
              </a:rPr>
              <a:t>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551510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Picture 4">
            <a:extLst>
              <a:ext uri="{FF2B5EF4-FFF2-40B4-BE49-F238E27FC236}">
                <a16:creationId xmlns:a16="http://schemas.microsoft.com/office/drawing/2014/main" id="{D6EC3EFA-CA32-CE4E-00F9-54BA80302EFA}"/>
              </a:ext>
            </a:extLst>
          </p:cNvPr>
          <p:cNvPicPr>
            <a:picLocks noChangeAspect="1"/>
          </p:cNvPicPr>
          <p:nvPr/>
        </p:nvPicPr>
        <p:blipFill>
          <a:blip r:embed="rId3"/>
          <a:stretch>
            <a:fillRect/>
          </a:stretch>
        </p:blipFill>
        <p:spPr>
          <a:xfrm>
            <a:off x="319615" y="2220706"/>
            <a:ext cx="8504769" cy="2707472"/>
          </a:xfrm>
          <a:prstGeom prst="rect">
            <a:avLst/>
          </a:prstGeom>
        </p:spPr>
      </p:pic>
      <p:sp>
        <p:nvSpPr>
          <p:cNvPr id="6" name="TextBox 5">
            <a:extLst>
              <a:ext uri="{FF2B5EF4-FFF2-40B4-BE49-F238E27FC236}">
                <a16:creationId xmlns:a16="http://schemas.microsoft.com/office/drawing/2014/main" id="{03072E01-6862-49D2-DDD7-009874C4697E}"/>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dữ liệu đã chuẩn hóa khi sử dụng các </a:t>
            </a:r>
            <a:r>
              <a:rPr lang="vi-VN" b="1" i="0" dirty="0" err="1">
                <a:effectLst/>
                <a:latin typeface="Arial" panose="020B0604020202020204" pitchFamily="34" charset="0"/>
              </a:rPr>
              <a:t>hàmkích</a:t>
            </a:r>
            <a:r>
              <a:rPr lang="vi-VN" b="1" i="0" dirty="0">
                <a:effectLst/>
                <a:latin typeface="Arial" panose="020B0604020202020204" pitchFamily="34" charset="0"/>
              </a:rPr>
              <a:t> hoạt </a:t>
            </a:r>
            <a:r>
              <a:rPr lang="vi-VN" b="1" i="0" dirty="0" err="1">
                <a:effectLst/>
                <a:latin typeface="Arial" panose="020B0604020202020204" pitchFamily="34" charset="0"/>
              </a:rPr>
              <a:t>Sigmoid</a:t>
            </a:r>
            <a:r>
              <a:rPr lang="vi-VN" b="1" i="0" dirty="0">
                <a:effectLst/>
                <a:latin typeface="Arial" panose="020B0604020202020204" pitchFamily="34" charset="0"/>
              </a:rPr>
              <a:t>, Tanh, và </a:t>
            </a:r>
            <a:r>
              <a:rPr lang="vi-VN" b="1" i="0" dirty="0" err="1">
                <a:effectLst/>
                <a:latin typeface="Arial" panose="020B0604020202020204" pitchFamily="34" charset="0"/>
              </a:rPr>
              <a:t>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3785239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So sánh độ chính xác của các mô hình	</a:t>
            </a:r>
          </a:p>
        </p:txBody>
      </p:sp>
      <p:pic>
        <p:nvPicPr>
          <p:cNvPr id="5" name="Graphic 4">
            <a:extLst>
              <a:ext uri="{FF2B5EF4-FFF2-40B4-BE49-F238E27FC236}">
                <a16:creationId xmlns:a16="http://schemas.microsoft.com/office/drawing/2014/main" id="{3B2582D3-5BE8-1FEC-9D4B-27CF18356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371" y="1306120"/>
            <a:ext cx="6537257" cy="3778645"/>
          </a:xfrm>
          <a:prstGeom prst="rect">
            <a:avLst/>
          </a:prstGeom>
        </p:spPr>
      </p:pic>
      <p:sp>
        <p:nvSpPr>
          <p:cNvPr id="7" name="TextBox 6">
            <a:extLst>
              <a:ext uri="{FF2B5EF4-FFF2-40B4-BE49-F238E27FC236}">
                <a16:creationId xmlns:a16="http://schemas.microsoft.com/office/drawing/2014/main" id="{3E05187C-84D6-19D5-858F-87A1AFB30864}"/>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a:t>
            </a:r>
            <a:r>
              <a:rPr lang="en-US" b="1" i="0" dirty="0">
                <a:effectLst/>
                <a:latin typeface="Arial" panose="020B0604020202020204" pitchFamily="34" charset="0"/>
              </a:rPr>
              <a:t>kiểm tra của các mô hình học có giám sát khi huấn luyện trên số mẫu dữ liệu khác nhau.</a:t>
            </a:r>
            <a:endParaRPr lang="en-US" b="1" dirty="0"/>
          </a:p>
        </p:txBody>
      </p:sp>
    </p:spTree>
    <p:extLst>
      <p:ext uri="{BB962C8B-B14F-4D97-AF65-F5344CB8AC3E}">
        <p14:creationId xmlns:p14="http://schemas.microsoft.com/office/powerpoint/2010/main" val="316467455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57966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8243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371238" y="1794469"/>
            <a:ext cx="4057885"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vi-VN" sz="1800" dirty="0">
                <a:ea typeface="Tahoma" panose="020B0604030504040204" pitchFamily="34" charset="0"/>
                <a:cs typeface="Tahoma" panose="020B0604030504040204" pitchFamily="34" charset="0"/>
              </a:rPr>
              <a:t>1. Chọn vị trí bất kỳ cho tâm các cụm.</a:t>
            </a:r>
          </a:p>
          <a:p>
            <a:pPr marL="0" indent="0">
              <a:lnSpc>
                <a:spcPct val="120000"/>
              </a:lnSpc>
              <a:spcBef>
                <a:spcPts val="1200"/>
              </a:spcBef>
              <a:buNone/>
            </a:pPr>
            <a:r>
              <a:rPr lang="vi-VN" sz="1800" dirty="0">
                <a:ea typeface="Tahoma" panose="020B0604030504040204" pitchFamily="34" charset="0"/>
                <a:cs typeface="Tahoma" panose="020B0604030504040204" pitchFamily="34" charset="0"/>
              </a:rPr>
              <a:t>2. Phân mỗi điểm dữ liệu vào cụm có tâm "gần" nó nhất.</a:t>
            </a:r>
          </a:p>
          <a:p>
            <a:pPr marL="0" indent="0">
              <a:lnSpc>
                <a:spcPct val="120000"/>
              </a:lnSpc>
              <a:spcBef>
                <a:spcPts val="1200"/>
              </a:spcBef>
              <a:buNone/>
            </a:pPr>
            <a:r>
              <a:rPr lang="vi-VN" sz="1800" dirty="0">
                <a:ea typeface="Tahoma" panose="020B0604030504040204" pitchFamily="34" charset="0"/>
                <a:cs typeface="Tahoma" panose="020B0604030504040204" pitchFamily="34" charset="0"/>
              </a:rPr>
              <a:t>3. Kiểm tra thuật toán đã kết thúc theo luật đã định trước hay chưa.</a:t>
            </a:r>
          </a:p>
          <a:p>
            <a:pPr marL="0" indent="0">
              <a:lnSpc>
                <a:spcPct val="120000"/>
              </a:lnSpc>
              <a:spcBef>
                <a:spcPts val="1200"/>
              </a:spcBef>
              <a:buNone/>
            </a:pPr>
            <a:r>
              <a:rPr lang="vi-VN" sz="1800" dirty="0">
                <a:ea typeface="Tahoma" panose="020B0604030504040204" pitchFamily="34" charset="0"/>
                <a:cs typeface="Tahoma" panose="020B0604030504040204" pitchFamily="34" charset="0"/>
              </a:rPr>
              <a:t>4. Cập nhật lại tâm các cụm</a:t>
            </a:r>
          </a:p>
          <a:p>
            <a:pPr marL="0" indent="0">
              <a:lnSpc>
                <a:spcPct val="120000"/>
              </a:lnSpc>
              <a:spcBef>
                <a:spcPts val="1200"/>
              </a:spcBef>
              <a:buNone/>
            </a:pPr>
            <a:r>
              <a:rPr lang="vi-VN" sz="1800" dirty="0">
                <a:ea typeface="Tahoma" panose="020B0604030504040204" pitchFamily="34" charset="0"/>
                <a:cs typeface="Tahoma" panose="020B0604030504040204" pitchFamily="34" charset="0"/>
              </a:rPr>
              <a:t>5. Quay lại bước 2</a:t>
            </a: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8BE9A39F-8A92-DF28-354B-8DA026BAB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474" y="1143000"/>
            <a:ext cx="4572000" cy="4572000"/>
          </a:xfrm>
          <a:prstGeom prst="rect">
            <a:avLst/>
          </a:prstGeom>
        </p:spPr>
      </p:pic>
      <p:sp>
        <p:nvSpPr>
          <p:cNvPr id="7" name="TextBox 6">
            <a:extLst>
              <a:ext uri="{FF2B5EF4-FFF2-40B4-BE49-F238E27FC236}">
                <a16:creationId xmlns:a16="http://schemas.microsoft.com/office/drawing/2014/main" id="{A7BB63B9-3391-A9B3-A155-CC9B50CA9E19}"/>
              </a:ext>
            </a:extLst>
          </p:cNvPr>
          <p:cNvSpPr txBox="1"/>
          <p:nvPr/>
        </p:nvSpPr>
        <p:spPr>
          <a:xfrm>
            <a:off x="5216480" y="5438001"/>
            <a:ext cx="3301806" cy="276999"/>
          </a:xfrm>
          <a:prstGeom prst="rect">
            <a:avLst/>
          </a:prstGeom>
          <a:noFill/>
        </p:spPr>
        <p:txBody>
          <a:bodyPr wrap="square" rtlCol="0">
            <a:spAutoFit/>
          </a:bodyPr>
          <a:lstStyle/>
          <a:p>
            <a:r>
              <a:rPr lang="en-US" sz="1200" dirty="0"/>
              <a:t>https://mubaris.com/posts/kmeans-clustering.</a:t>
            </a:r>
          </a:p>
        </p:txBody>
      </p:sp>
    </p:spTree>
    <p:extLst>
      <p:ext uri="{BB962C8B-B14F-4D97-AF65-F5344CB8AC3E}">
        <p14:creationId xmlns:p14="http://schemas.microsoft.com/office/powerpoint/2010/main" val="3461485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pic>
        <p:nvPicPr>
          <p:cNvPr id="6" name="Graphic 5">
            <a:extLst>
              <a:ext uri="{FF2B5EF4-FFF2-40B4-BE49-F238E27FC236}">
                <a16:creationId xmlns:a16="http://schemas.microsoft.com/office/drawing/2014/main" id="{520B61C4-47E0-C5C0-74A5-6DD8684E7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29" y="1957387"/>
            <a:ext cx="3324225" cy="2943225"/>
          </a:xfrm>
          <a:prstGeom prst="rect">
            <a:avLst/>
          </a:prstGeom>
        </p:spPr>
      </p:pic>
      <p:sp>
        <p:nvSpPr>
          <p:cNvPr id="10" name="TextBox 9">
            <a:extLst>
              <a:ext uri="{FF2B5EF4-FFF2-40B4-BE49-F238E27FC236}">
                <a16:creationId xmlns:a16="http://schemas.microsoft.com/office/drawing/2014/main" id="{7D87DF6D-032D-B812-F4B6-686693F875DF}"/>
              </a:ext>
            </a:extLst>
          </p:cNvPr>
          <p:cNvSpPr txBox="1"/>
          <p:nvPr/>
        </p:nvSpPr>
        <p:spPr>
          <a:xfrm>
            <a:off x="801329" y="5262258"/>
            <a:ext cx="3094266" cy="646331"/>
          </a:xfrm>
          <a:prstGeom prst="rect">
            <a:avLst/>
          </a:prstGeom>
          <a:noFill/>
        </p:spPr>
        <p:txBody>
          <a:bodyPr wrap="square" rtlCol="0">
            <a:spAutoFit/>
          </a:bodyPr>
          <a:lstStyle/>
          <a:p>
            <a:pPr algn="ctr"/>
            <a:r>
              <a:rPr lang="en-US" b="1" i="0" dirty="0" err="1">
                <a:effectLst/>
                <a:latin typeface="Arial" panose="020B0604020202020204" pitchFamily="34" charset="0"/>
              </a:rPr>
              <a:t>Tỷ</a:t>
            </a:r>
            <a:r>
              <a:rPr lang="en-US" b="1" i="0" dirty="0">
                <a:effectLst/>
                <a:latin typeface="Arial" panose="020B0604020202020204" pitchFamily="34" charset="0"/>
              </a:rPr>
              <a:t> lệ số lượng cá thể cánh cụt thuộc mỗi cụm.</a:t>
            </a:r>
            <a:endParaRPr lang="en-US" b="1" dirty="0"/>
          </a:p>
        </p:txBody>
      </p:sp>
      <p:pic>
        <p:nvPicPr>
          <p:cNvPr id="11" name="Picture 10" descr="Chart, pie chart&#10;&#10;Description automatically generated">
            <a:extLst>
              <a:ext uri="{FF2B5EF4-FFF2-40B4-BE49-F238E27FC236}">
                <a16:creationId xmlns:a16="http://schemas.microsoft.com/office/drawing/2014/main" id="{2A43791F-CCE6-1483-77D4-93F0EFFCF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405" y="1957387"/>
            <a:ext cx="3322698" cy="2943226"/>
          </a:xfrm>
          <a:prstGeom prst="rect">
            <a:avLst/>
          </a:prstGeom>
        </p:spPr>
      </p:pic>
      <p:sp>
        <p:nvSpPr>
          <p:cNvPr id="12" name="TextBox 11">
            <a:extLst>
              <a:ext uri="{FF2B5EF4-FFF2-40B4-BE49-F238E27FC236}">
                <a16:creationId xmlns:a16="http://schemas.microsoft.com/office/drawing/2014/main" id="{9B47568C-3EDC-5C46-7C78-50F56AAE9838}"/>
              </a:ext>
            </a:extLst>
          </p:cNvPr>
          <p:cNvSpPr txBox="1"/>
          <p:nvPr/>
        </p:nvSpPr>
        <p:spPr>
          <a:xfrm>
            <a:off x="5248405" y="5262257"/>
            <a:ext cx="3094266" cy="646331"/>
          </a:xfrm>
          <a:prstGeom prst="rect">
            <a:avLst/>
          </a:prstGeom>
          <a:noFill/>
        </p:spPr>
        <p:txBody>
          <a:bodyPr wrap="square" rtlCol="0">
            <a:spAutoFit/>
          </a:bodyPr>
          <a:lstStyle/>
          <a:p>
            <a:pPr algn="ctr"/>
            <a:r>
              <a:rPr lang="en-US" b="1" i="0" dirty="0" err="1">
                <a:effectLst/>
                <a:latin typeface="Arial" panose="020B0604020202020204" pitchFamily="34" charset="0"/>
              </a:rPr>
              <a:t>Tỷ</a:t>
            </a:r>
            <a:r>
              <a:rPr lang="en-US" b="1" i="0" dirty="0">
                <a:effectLst/>
                <a:latin typeface="Arial" panose="020B0604020202020204" pitchFamily="34" charset="0"/>
              </a:rPr>
              <a:t> lệ số lượng cá thể cánh cụt thuộc trong bộ dữ liệu.</a:t>
            </a:r>
            <a:endParaRPr lang="en-US" b="1" dirty="0"/>
          </a:p>
        </p:txBody>
      </p:sp>
    </p:spTree>
    <p:extLst>
      <p:ext uri="{BB962C8B-B14F-4D97-AF65-F5344CB8AC3E}">
        <p14:creationId xmlns:p14="http://schemas.microsoft.com/office/powerpoint/2010/main" val="127357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pic>
        <p:nvPicPr>
          <p:cNvPr id="6" name="Graphic 5">
            <a:extLst>
              <a:ext uri="{FF2B5EF4-FFF2-40B4-BE49-F238E27FC236}">
                <a16:creationId xmlns:a16="http://schemas.microsoft.com/office/drawing/2014/main" id="{520B61C4-47E0-C5C0-74A5-6DD8684E7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29" y="1957387"/>
            <a:ext cx="3324225" cy="2943225"/>
          </a:xfrm>
          <a:prstGeom prst="rect">
            <a:avLst/>
          </a:prstGeom>
        </p:spPr>
      </p:pic>
      <p:sp>
        <p:nvSpPr>
          <p:cNvPr id="10" name="TextBox 9">
            <a:extLst>
              <a:ext uri="{FF2B5EF4-FFF2-40B4-BE49-F238E27FC236}">
                <a16:creationId xmlns:a16="http://schemas.microsoft.com/office/drawing/2014/main" id="{7D87DF6D-032D-B812-F4B6-686693F875DF}"/>
              </a:ext>
            </a:extLst>
          </p:cNvPr>
          <p:cNvSpPr txBox="1"/>
          <p:nvPr/>
        </p:nvSpPr>
        <p:spPr>
          <a:xfrm>
            <a:off x="801329" y="5262258"/>
            <a:ext cx="3094266" cy="646331"/>
          </a:xfrm>
          <a:prstGeom prst="rect">
            <a:avLst/>
          </a:prstGeom>
          <a:noFill/>
        </p:spPr>
        <p:txBody>
          <a:bodyPr wrap="square" rtlCol="0">
            <a:spAutoFit/>
          </a:bodyPr>
          <a:lstStyle/>
          <a:p>
            <a:pPr algn="ctr"/>
            <a:r>
              <a:rPr lang="en-US" b="1" i="0" dirty="0" err="1">
                <a:effectLst/>
                <a:latin typeface="Arial" panose="020B0604020202020204" pitchFamily="34" charset="0"/>
              </a:rPr>
              <a:t>Tỷ</a:t>
            </a:r>
            <a:r>
              <a:rPr lang="en-US" b="1" i="0" dirty="0">
                <a:effectLst/>
                <a:latin typeface="Arial" panose="020B0604020202020204" pitchFamily="34" charset="0"/>
              </a:rPr>
              <a:t> lệ số lượng cá thể cánh cụt thuộc mỗi cụm.</a:t>
            </a:r>
            <a:endParaRPr lang="en-US" b="1" dirty="0"/>
          </a:p>
        </p:txBody>
      </p:sp>
      <p:pic>
        <p:nvPicPr>
          <p:cNvPr id="11" name="Picture 10" descr="Chart, pie chart&#10;&#10;Description automatically generated">
            <a:extLst>
              <a:ext uri="{FF2B5EF4-FFF2-40B4-BE49-F238E27FC236}">
                <a16:creationId xmlns:a16="http://schemas.microsoft.com/office/drawing/2014/main" id="{2A43791F-CCE6-1483-77D4-93F0EFFCF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405" y="1957387"/>
            <a:ext cx="3322698" cy="2943226"/>
          </a:xfrm>
          <a:prstGeom prst="rect">
            <a:avLst/>
          </a:prstGeom>
        </p:spPr>
      </p:pic>
      <p:sp>
        <p:nvSpPr>
          <p:cNvPr id="12" name="TextBox 11">
            <a:extLst>
              <a:ext uri="{FF2B5EF4-FFF2-40B4-BE49-F238E27FC236}">
                <a16:creationId xmlns:a16="http://schemas.microsoft.com/office/drawing/2014/main" id="{9B47568C-3EDC-5C46-7C78-50F56AAE9838}"/>
              </a:ext>
            </a:extLst>
          </p:cNvPr>
          <p:cNvSpPr txBox="1"/>
          <p:nvPr/>
        </p:nvSpPr>
        <p:spPr>
          <a:xfrm>
            <a:off x="5248405" y="5262257"/>
            <a:ext cx="3094266" cy="646331"/>
          </a:xfrm>
          <a:prstGeom prst="rect">
            <a:avLst/>
          </a:prstGeom>
          <a:noFill/>
        </p:spPr>
        <p:txBody>
          <a:bodyPr wrap="square" rtlCol="0">
            <a:spAutoFit/>
          </a:bodyPr>
          <a:lstStyle/>
          <a:p>
            <a:pPr algn="ctr"/>
            <a:r>
              <a:rPr lang="en-US" b="1" i="0" dirty="0" err="1">
                <a:effectLst/>
                <a:latin typeface="Arial" panose="020B0604020202020204" pitchFamily="34" charset="0"/>
              </a:rPr>
              <a:t>Tỷ</a:t>
            </a:r>
            <a:r>
              <a:rPr lang="en-US" b="1" i="0" dirty="0">
                <a:effectLst/>
                <a:latin typeface="Arial" panose="020B0604020202020204" pitchFamily="34" charset="0"/>
              </a:rPr>
              <a:t> lệ số lượng cá thể cánh cụt thuộc trong bộ dữ liệu.</a:t>
            </a:r>
            <a:endParaRPr lang="en-US" b="1" dirty="0"/>
          </a:p>
        </p:txBody>
      </p:sp>
      <p:pic>
        <p:nvPicPr>
          <p:cNvPr id="8" name="Graphic 7">
            <a:extLst>
              <a:ext uri="{FF2B5EF4-FFF2-40B4-BE49-F238E27FC236}">
                <a16:creationId xmlns:a16="http://schemas.microsoft.com/office/drawing/2014/main" id="{F1B6A8AA-ABA4-4C2F-4724-B665BD4FD0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162" y="1455387"/>
            <a:ext cx="7183676" cy="3738162"/>
          </a:xfrm>
          <a:prstGeom prst="rect">
            <a:avLst/>
          </a:prstGeom>
        </p:spPr>
      </p:pic>
      <p:sp>
        <p:nvSpPr>
          <p:cNvPr id="9" name="TextBox 8">
            <a:extLst>
              <a:ext uri="{FF2B5EF4-FFF2-40B4-BE49-F238E27FC236}">
                <a16:creationId xmlns:a16="http://schemas.microsoft.com/office/drawing/2014/main" id="{D2767275-429B-B3DB-843E-3A1C7A2AA868}"/>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bộ dữ liệu huấn luyện và xác thực với số lần lặp</a:t>
            </a:r>
            <a:r>
              <a:rPr lang="en-US" b="1" i="0" dirty="0">
                <a:effectLst/>
                <a:latin typeface="Arial" panose="020B0604020202020204" pitchFamily="34" charset="0"/>
              </a:rPr>
              <a:t> </a:t>
            </a:r>
            <a:r>
              <a:rPr lang="vi-VN" b="1" i="0" dirty="0">
                <a:effectLst/>
                <a:latin typeface="Arial" panose="020B0604020202020204" pitchFamily="34" charset="0"/>
              </a:rPr>
              <a:t>khác nhau khi</a:t>
            </a:r>
            <a:r>
              <a:rPr lang="en-US" b="1" i="0" dirty="0">
                <a:effectLst/>
                <a:latin typeface="Arial" panose="020B0604020202020204" pitchFamily="34" charset="0"/>
              </a:rPr>
              <a:t> </a:t>
            </a:r>
            <a:r>
              <a:rPr lang="vi-VN" b="1" i="0" dirty="0">
                <a:effectLst/>
                <a:latin typeface="Arial" panose="020B0604020202020204" pitchFamily="34" charset="0"/>
              </a:rPr>
              <a:t>có hoặc không sử dụng k-</a:t>
            </a:r>
            <a:r>
              <a:rPr lang="vi-VN" b="1" i="0" dirty="0" err="1">
                <a:effectLst/>
                <a:latin typeface="Arial" panose="020B0604020202020204" pitchFamily="34" charset="0"/>
              </a:rPr>
              <a:t>means</a:t>
            </a:r>
            <a:r>
              <a:rPr lang="vi-VN" b="1" i="0" dirty="0">
                <a:effectLst/>
                <a:latin typeface="Arial" panose="020B0604020202020204" pitchFamily="34" charset="0"/>
              </a:rPr>
              <a:t>++</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98930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44444E-6 0 L -0.58854 0 " pathEditMode="relative" rAng="0" ptsTypes="AA">
                                      <p:cBhvr>
                                        <p:cTn id="6" dur="2000" fill="hold"/>
                                        <p:tgtEl>
                                          <p:spTgt spid="6"/>
                                        </p:tgtEl>
                                        <p:attrNameLst>
                                          <p:attrName>ppt_x</p:attrName>
                                          <p:attrName>ppt_y</p:attrName>
                                        </p:attrNameLst>
                                      </p:cBhvr>
                                      <p:rCtr x="-29427" y="0"/>
                                    </p:animMotion>
                                  </p:childTnLst>
                                </p:cTn>
                              </p:par>
                              <p:par>
                                <p:cTn id="7" presetID="42" presetClass="path" presetSubtype="0" accel="50000" decel="50000" fill="hold" grpId="0" nodeType="withEffect">
                                  <p:stCondLst>
                                    <p:cond delay="0"/>
                                  </p:stCondLst>
                                  <p:childTnLst>
                                    <p:animMotion origin="layout" path="M -8.33333E-7 -1.85185E-6 L -0.56493 0.00023 " pathEditMode="relative" rAng="0" ptsTypes="AA">
                                      <p:cBhvr>
                                        <p:cTn id="8" dur="2000" fill="hold"/>
                                        <p:tgtEl>
                                          <p:spTgt spid="10"/>
                                        </p:tgtEl>
                                        <p:attrNameLst>
                                          <p:attrName>ppt_x</p:attrName>
                                          <p:attrName>ppt_y</p:attrName>
                                        </p:attrNameLst>
                                      </p:cBhvr>
                                      <p:rCtr x="-28247" y="0"/>
                                    </p:animMotion>
                                  </p:childTnLst>
                                </p:cTn>
                              </p:par>
                              <p:par>
                                <p:cTn id="9" presetID="42" presetClass="path" presetSubtype="0" accel="50000" decel="50000" fill="hold" grpId="0" nodeType="withEffect">
                                  <p:stCondLst>
                                    <p:cond delay="0"/>
                                  </p:stCondLst>
                                  <p:childTnLst>
                                    <p:animMotion origin="layout" path="M 4.44444E-6 -1.85185E-6 L 0.58576 -0.00301 " pathEditMode="relative" rAng="0" ptsTypes="AA">
                                      <p:cBhvr>
                                        <p:cTn id="10" dur="2000" fill="hold"/>
                                        <p:tgtEl>
                                          <p:spTgt spid="12"/>
                                        </p:tgtEl>
                                        <p:attrNameLst>
                                          <p:attrName>ppt_x</p:attrName>
                                          <p:attrName>ppt_y</p:attrName>
                                        </p:attrNameLst>
                                      </p:cBhvr>
                                      <p:rCtr x="29288" y="-162"/>
                                    </p:animMotion>
                                  </p:childTnLst>
                                </p:cTn>
                              </p:par>
                              <p:par>
                                <p:cTn id="11" presetID="42" presetClass="path" presetSubtype="0" accel="50000" decel="50000" fill="hold" nodeType="withEffect">
                                  <p:stCondLst>
                                    <p:cond delay="0"/>
                                  </p:stCondLst>
                                  <p:childTnLst>
                                    <p:animMotion origin="layout" path="M 4.44444E-6 0 L 0.58958 0 " pathEditMode="relative" rAng="0" ptsTypes="AA">
                                      <p:cBhvr>
                                        <p:cTn id="12" dur="2000" fill="hold"/>
                                        <p:tgtEl>
                                          <p:spTgt spid="11"/>
                                        </p:tgtEl>
                                        <p:attrNameLst>
                                          <p:attrName>ppt_x</p:attrName>
                                          <p:attrName>ppt_y</p:attrName>
                                        </p:attrNameLst>
                                      </p:cBhvr>
                                      <p:rCtr x="29479" y="0"/>
                                    </p:animMotion>
                                  </p:childTnLst>
                                </p:cTn>
                              </p:par>
                              <p:par>
                                <p:cTn id="13" presetID="2" presetClass="entr" presetSubtype="4"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pic>
        <p:nvPicPr>
          <p:cNvPr id="6" name="Graphic 5">
            <a:extLst>
              <a:ext uri="{FF2B5EF4-FFF2-40B4-BE49-F238E27FC236}">
                <a16:creationId xmlns:a16="http://schemas.microsoft.com/office/drawing/2014/main" id="{B39481C3-2EF9-9583-26C2-21C63160BC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080" y="1976447"/>
            <a:ext cx="3986074" cy="2905105"/>
          </a:xfrm>
          <a:prstGeom prst="rect">
            <a:avLst/>
          </a:prstGeom>
        </p:spPr>
      </p:pic>
      <p:pic>
        <p:nvPicPr>
          <p:cNvPr id="8" name="Graphic 7">
            <a:extLst>
              <a:ext uri="{FF2B5EF4-FFF2-40B4-BE49-F238E27FC236}">
                <a16:creationId xmlns:a16="http://schemas.microsoft.com/office/drawing/2014/main" id="{1611D193-BD17-9B66-BE6B-5ED2E402E8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22847" y="1976447"/>
            <a:ext cx="3986076" cy="2905106"/>
          </a:xfrm>
          <a:prstGeom prst="rect">
            <a:avLst/>
          </a:prstGeom>
        </p:spPr>
      </p:pic>
      <p:sp>
        <p:nvSpPr>
          <p:cNvPr id="10" name="TextBox 9">
            <a:extLst>
              <a:ext uri="{FF2B5EF4-FFF2-40B4-BE49-F238E27FC236}">
                <a16:creationId xmlns:a16="http://schemas.microsoft.com/office/drawing/2014/main" id="{7076E8D8-AE43-53FB-B591-7159425A500B}"/>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Ma trận lỗi khi dùng k-</a:t>
            </a:r>
            <a:r>
              <a:rPr lang="vi-VN" b="1" i="0" dirty="0" err="1">
                <a:effectLst/>
                <a:latin typeface="Arial" panose="020B0604020202020204" pitchFamily="34" charset="0"/>
              </a:rPr>
              <a:t>means</a:t>
            </a:r>
            <a:r>
              <a:rPr lang="vi-VN" b="1" i="0" dirty="0">
                <a:effectLst/>
                <a:latin typeface="Arial" panose="020B0604020202020204" pitchFamily="34" charset="0"/>
              </a:rPr>
              <a:t>++ với 10 lần lặp trên bộ dữ liệu huấn luyện (trái)</a:t>
            </a:r>
            <a:r>
              <a:rPr lang="en-US" b="1" i="0" dirty="0">
                <a:effectLst/>
                <a:latin typeface="Arial" panose="020B0604020202020204" pitchFamily="34" charset="0"/>
              </a:rPr>
              <a:t> </a:t>
            </a:r>
            <a:r>
              <a:rPr lang="vi-VN" b="1" i="0" dirty="0">
                <a:effectLst/>
                <a:latin typeface="Arial" panose="020B0604020202020204" pitchFamily="34" charset="0"/>
              </a:rPr>
              <a:t>và bộ dữ liệu kiểm tra (phải)</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401420719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pic>
        <p:nvPicPr>
          <p:cNvPr id="6" name="Graphic 5">
            <a:extLst>
              <a:ext uri="{FF2B5EF4-FFF2-40B4-BE49-F238E27FC236}">
                <a16:creationId xmlns:a16="http://schemas.microsoft.com/office/drawing/2014/main" id="{B39481C3-2EF9-9583-26C2-21C63160BC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080" y="1976447"/>
            <a:ext cx="3986074" cy="2905105"/>
          </a:xfrm>
          <a:prstGeom prst="rect">
            <a:avLst/>
          </a:prstGeom>
        </p:spPr>
      </p:pic>
      <p:pic>
        <p:nvPicPr>
          <p:cNvPr id="8" name="Graphic 7">
            <a:extLst>
              <a:ext uri="{FF2B5EF4-FFF2-40B4-BE49-F238E27FC236}">
                <a16:creationId xmlns:a16="http://schemas.microsoft.com/office/drawing/2014/main" id="{1611D193-BD17-9B66-BE6B-5ED2E402E8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22847" y="1976447"/>
            <a:ext cx="3986076" cy="2905106"/>
          </a:xfrm>
          <a:prstGeom prst="rect">
            <a:avLst/>
          </a:prstGeom>
        </p:spPr>
      </p:pic>
      <p:pic>
        <p:nvPicPr>
          <p:cNvPr id="5" name="Graphic 4">
            <a:extLst>
              <a:ext uri="{FF2B5EF4-FFF2-40B4-BE49-F238E27FC236}">
                <a16:creationId xmlns:a16="http://schemas.microsoft.com/office/drawing/2014/main" id="{429F6952-EC2C-4B51-39AE-AD27A9568E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6174" y="968147"/>
            <a:ext cx="4351654" cy="4326787"/>
          </a:xfrm>
          <a:prstGeom prst="rect">
            <a:avLst/>
          </a:prstGeom>
        </p:spPr>
      </p:pic>
      <p:sp>
        <p:nvSpPr>
          <p:cNvPr id="11" name="TextBox 10">
            <a:extLst>
              <a:ext uri="{FF2B5EF4-FFF2-40B4-BE49-F238E27FC236}">
                <a16:creationId xmlns:a16="http://schemas.microsoft.com/office/drawing/2014/main" id="{36C4F218-8478-F6F6-C234-ECF1D6D7C10C}"/>
              </a:ext>
            </a:extLst>
          </p:cNvPr>
          <p:cNvSpPr txBox="1"/>
          <p:nvPr/>
        </p:nvSpPr>
        <p:spPr>
          <a:xfrm>
            <a:off x="801329" y="5262258"/>
            <a:ext cx="7541342" cy="923330"/>
          </a:xfrm>
          <a:prstGeom prst="rect">
            <a:avLst/>
          </a:prstGeom>
          <a:noFill/>
        </p:spPr>
        <p:txBody>
          <a:bodyPr wrap="square" rtlCol="0">
            <a:spAutoFit/>
          </a:bodyPr>
          <a:lstStyle/>
          <a:p>
            <a:pPr algn="ctr"/>
            <a:r>
              <a:rPr lang="vi-VN" b="1" dirty="0">
                <a:latin typeface="Arial" panose="020B0604020202020204" pitchFamily="34" charset="0"/>
              </a:rPr>
              <a:t>Ma trận biểu đồ phân tán của bốn thuộc tính (Chiều dài và độ sâu của sống mỏ, độ</a:t>
            </a:r>
            <a:r>
              <a:rPr lang="en-US" b="1" dirty="0">
                <a:latin typeface="Arial" panose="020B0604020202020204" pitchFamily="34" charset="0"/>
              </a:rPr>
              <a:t> </a:t>
            </a:r>
            <a:r>
              <a:rPr lang="vi-VN" b="1" dirty="0">
                <a:latin typeface="Arial" panose="020B0604020202020204" pitchFamily="34" charset="0"/>
              </a:rPr>
              <a:t>dài cánh, cân nặng), màu đỏ (</a:t>
            </a:r>
            <a:r>
              <a:rPr lang="vi-VN" b="1" dirty="0" err="1">
                <a:latin typeface="Arial" panose="020B0604020202020204" pitchFamily="34" charset="0"/>
              </a:rPr>
              <a:t>Adelie</a:t>
            </a:r>
            <a:r>
              <a:rPr lang="vi-VN" b="1" dirty="0">
                <a:latin typeface="Arial" panose="020B0604020202020204" pitchFamily="34" charset="0"/>
              </a:rPr>
              <a:t>), màu xanh (</a:t>
            </a:r>
            <a:r>
              <a:rPr lang="vi-VN" b="1" dirty="0" err="1">
                <a:latin typeface="Arial" panose="020B0604020202020204" pitchFamily="34" charset="0"/>
              </a:rPr>
              <a:t>Chinstrap</a:t>
            </a:r>
            <a:r>
              <a:rPr lang="vi-VN" b="1" dirty="0">
                <a:latin typeface="Arial" panose="020B0604020202020204" pitchFamily="34" charset="0"/>
              </a:rPr>
              <a:t>), màu cam (</a:t>
            </a:r>
            <a:r>
              <a:rPr lang="vi-VN" b="1" dirty="0" err="1">
                <a:latin typeface="Arial" panose="020B0604020202020204" pitchFamily="34" charset="0"/>
              </a:rPr>
              <a:t>Gentoo</a:t>
            </a:r>
            <a:r>
              <a:rPr lang="vi-VN" b="1" dirty="0">
                <a:latin typeface="Arial" panose="020B0604020202020204" pitchFamily="34" charset="0"/>
              </a:rPr>
              <a:t>)</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184011931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61111E-6 0 L -0.56684 0 " pathEditMode="relative" rAng="0" ptsTypes="AA">
                                      <p:cBhvr>
                                        <p:cTn id="6" dur="2000" fill="hold"/>
                                        <p:tgtEl>
                                          <p:spTgt spid="6"/>
                                        </p:tgtEl>
                                        <p:attrNameLst>
                                          <p:attrName>ppt_x</p:attrName>
                                          <p:attrName>ppt_y</p:attrName>
                                        </p:attrNameLst>
                                      </p:cBhvr>
                                      <p:rCtr x="-28333" y="0"/>
                                    </p:animMotion>
                                  </p:childTnLst>
                                </p:cTn>
                              </p:par>
                              <p:par>
                                <p:cTn id="7" presetID="42" presetClass="path" presetSubtype="0" accel="50000" decel="50000" fill="hold" nodeType="withEffect">
                                  <p:stCondLst>
                                    <p:cond delay="0"/>
                                  </p:stCondLst>
                                  <p:childTnLst>
                                    <p:animMotion origin="layout" path="M 1.11022E-16 0 L 0.57517 0 " pathEditMode="relative" rAng="0" ptsTypes="AA">
                                      <p:cBhvr>
                                        <p:cTn id="8" dur="2000" fill="hold"/>
                                        <p:tgtEl>
                                          <p:spTgt spid="8"/>
                                        </p:tgtEl>
                                        <p:attrNameLst>
                                          <p:attrName>ppt_x</p:attrName>
                                          <p:attrName>ppt_y</p:attrName>
                                        </p:attrNameLst>
                                      </p:cBhvr>
                                      <p:rCtr x="28750" y="0"/>
                                    </p:animMotion>
                                  </p:childTnLst>
                                </p:cTn>
                              </p:par>
                              <p:par>
                                <p:cTn id="9" presetID="22" presetClass="entr" presetSubtype="4"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par>
                                <p:cTn id="12" presetID="1" presetClass="entr" presetSubtype="0" fill="hold" grpId="0" nodeType="withEffect">
                                  <p:stCondLst>
                                    <p:cond delay="50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853735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Kết luận</a:t>
            </a:r>
            <a:endParaRPr lang="en-US" dirty="0">
              <a:latin typeface="+mj-lt"/>
            </a:endParaRPr>
          </a:p>
        </p:txBody>
      </p:sp>
      <p:sp>
        <p:nvSpPr>
          <p:cNvPr id="4" name="TextBox 3">
            <a:extLst>
              <a:ext uri="{FF2B5EF4-FFF2-40B4-BE49-F238E27FC236}">
                <a16:creationId xmlns:a16="http://schemas.microsoft.com/office/drawing/2014/main" id="{105D211B-080C-23F6-A274-CC1C74EA2534}"/>
              </a:ext>
            </a:extLst>
          </p:cNvPr>
          <p:cNvSpPr txBox="1"/>
          <p:nvPr/>
        </p:nvSpPr>
        <p:spPr>
          <a:xfrm>
            <a:off x="235077" y="1305341"/>
            <a:ext cx="8908923" cy="4247317"/>
          </a:xfrm>
          <a:prstGeom prst="rect">
            <a:avLst/>
          </a:prstGeom>
          <a:noFill/>
        </p:spPr>
        <p:txBody>
          <a:bodyPr wrap="square" rtlCol="0">
            <a:spAutoFit/>
          </a:bodyPr>
          <a:lstStyle/>
          <a:p>
            <a:r>
              <a:rPr lang="vi-VN" b="1" dirty="0"/>
              <a:t>Trong quá trình làm bài tập lớn, nhóm đã thực hiện được các công việc sau:</a:t>
            </a:r>
            <a:endParaRPr lang="en-US" b="1" dirty="0"/>
          </a:p>
          <a:p>
            <a:endParaRPr lang="vi-VN" dirty="0"/>
          </a:p>
          <a:p>
            <a:r>
              <a:rPr lang="vi-VN" dirty="0"/>
              <a:t>• Tìm hiểu về bài toán phân loại đa lớp.</a:t>
            </a:r>
            <a:endParaRPr lang="en-US" dirty="0"/>
          </a:p>
          <a:p>
            <a:endParaRPr lang="vi-VN" dirty="0"/>
          </a:p>
          <a:p>
            <a:r>
              <a:rPr lang="vi-VN" dirty="0"/>
              <a:t>• Tìm hiểu cách ứng dụng năm mô hình học máy giải quyết bài toán đặt ra.</a:t>
            </a:r>
            <a:endParaRPr lang="en-US" dirty="0"/>
          </a:p>
          <a:p>
            <a:endParaRPr lang="vi-VN" dirty="0"/>
          </a:p>
          <a:p>
            <a:r>
              <a:rPr lang="vi-VN" dirty="0"/>
              <a:t>• Tiến hành các thực nghiệm để đo độ hiệu quả của các cách mô hình đề xuất.</a:t>
            </a:r>
            <a:endParaRPr lang="en-US" dirty="0"/>
          </a:p>
          <a:p>
            <a:endParaRPr lang="vi-VN" dirty="0"/>
          </a:p>
          <a:p>
            <a:r>
              <a:rPr lang="vi-VN" dirty="0"/>
              <a:t>• Phân tích, bàn luận về các kết quả đạt được</a:t>
            </a:r>
            <a:r>
              <a:rPr lang="en-US" dirty="0"/>
              <a:t>.</a:t>
            </a:r>
          </a:p>
          <a:p>
            <a:endParaRPr lang="en-US" dirty="0"/>
          </a:p>
          <a:p>
            <a:r>
              <a:rPr lang="en-US" b="1" dirty="0"/>
              <a:t>Hướng phát triển trong tương lai:</a:t>
            </a:r>
          </a:p>
          <a:p>
            <a:endParaRPr lang="en-US" dirty="0"/>
          </a:p>
          <a:p>
            <a:pPr marL="285750" indent="-285750">
              <a:buFont typeface="Arial" panose="020B0604020202020204" pitchFamily="34" charset="0"/>
              <a:buChar char="•"/>
            </a:pPr>
            <a:r>
              <a:rPr lang="en-US" dirty="0"/>
              <a:t>Sử dụng các mô hình trên các bài toán phân loại đa lớp khác.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Tìm hiểu và kiểm nghiệm độ hiệu quả của các mô hình học máy khác.</a:t>
            </a:r>
          </a:p>
        </p:txBody>
      </p:sp>
    </p:spTree>
    <p:extLst>
      <p:ext uri="{BB962C8B-B14F-4D97-AF65-F5344CB8AC3E}">
        <p14:creationId xmlns:p14="http://schemas.microsoft.com/office/powerpoint/2010/main" val="2979225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a:t>
            </a:r>
            <a:endParaRPr lang="en-US" sz="4800" dirty="0"/>
          </a:p>
        </p:txBody>
      </p:sp>
    </p:spTree>
    <p:extLst>
      <p:ext uri="{BB962C8B-B14F-4D97-AF65-F5344CB8AC3E}">
        <p14:creationId xmlns:p14="http://schemas.microsoft.com/office/powerpoint/2010/main" val="2830535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673846"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a:ea typeface="Tahoma" panose="020B0604030504040204" pitchFamily="34" charset="0"/>
                <a:cs typeface="Tahoma" panose="020B0604030504040204" pitchFamily="34" charset="0"/>
              </a:rPr>
              <a:t>Thuật toán được tạo nên bởi kết hợp các cây quyết định (Decision Tree)</a:t>
            </a:r>
          </a:p>
          <a:p>
            <a:pPr>
              <a:lnSpc>
                <a:spcPct val="120000"/>
              </a:lnSpc>
              <a:spcBef>
                <a:spcPts val="1200"/>
              </a:spcBef>
            </a:pPr>
            <a:r>
              <a:rPr lang="en-US" sz="1800">
                <a:ea typeface="Tahoma" panose="020B0604030504040204" pitchFamily="34" charset="0"/>
                <a:cs typeface="Tahoma" panose="020B0604030504040204" pitchFamily="34" charset="0"/>
              </a:rPr>
              <a:t>Decision Tree:</a:t>
            </a:r>
          </a:p>
          <a:p>
            <a:pPr marL="0" indent="0">
              <a:lnSpc>
                <a:spcPct val="120000"/>
              </a:lnSpc>
              <a:spcBef>
                <a:spcPts val="1200"/>
              </a:spcBef>
              <a:buNone/>
            </a:pPr>
            <a:r>
              <a:rPr lang="en-US" sz="1800">
                <a:ea typeface="Tahoma" panose="020B0604030504040204" pitchFamily="34" charset="0"/>
                <a:cs typeface="Tahoma" panose="020B0604030504040204" pitchFamily="34" charset="0"/>
              </a:rPr>
              <a:t>       - Dạng bài toán học có giám sát tuy nhiên không cần phương trình dự báo</a:t>
            </a:r>
          </a:p>
          <a:p>
            <a:pPr marL="0" indent="0">
              <a:lnSpc>
                <a:spcPct val="120000"/>
              </a:lnSpc>
              <a:spcBef>
                <a:spcPts val="1200"/>
              </a:spcBef>
              <a:buNone/>
            </a:pPr>
            <a:r>
              <a:rPr lang="en-US" sz="1800">
                <a:ea typeface="Tahoma" panose="020B0604030504040204" pitchFamily="34" charset="0"/>
                <a:cs typeface="Tahoma" panose="020B0604030504040204" pitchFamily="34" charset="0"/>
              </a:rPr>
              <a:t>       - Tìm 1 cây quyết định dự báo tốt trên tập trên và sử dụng cây này trên tập test</a:t>
            </a:r>
          </a:p>
          <a:p>
            <a:pPr marL="0" indent="0">
              <a:lnSpc>
                <a:spcPct val="120000"/>
              </a:lnSpc>
              <a:spcBef>
                <a:spcPts val="1200"/>
              </a:spcBef>
              <a:buNone/>
            </a:pPr>
            <a:r>
              <a:rPr lang="en-US" sz="1800">
                <a:ea typeface="Tahoma" panose="020B0604030504040204" pitchFamily="34" charset="0"/>
                <a:cs typeface="Tahoma" panose="020B0604030504040204" pitchFamily="34" charset="0"/>
              </a:rPr>
              <a:t>       - Tập hợp các quy luật nếu thì</a:t>
            </a: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0915017F-88A2-2C71-0518-6521A4CBE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768" y="2848508"/>
            <a:ext cx="3925229" cy="3471291"/>
          </a:xfrm>
          <a:prstGeom prst="rect">
            <a:avLst/>
          </a:prstGeom>
        </p:spPr>
      </p:pic>
    </p:spTree>
    <p:extLst>
      <p:ext uri="{BB962C8B-B14F-4D97-AF65-F5344CB8AC3E}">
        <p14:creationId xmlns:p14="http://schemas.microsoft.com/office/powerpoint/2010/main" val="269862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a:t>Giới thiệu chung</a:t>
            </a:r>
          </a:p>
        </p:txBody>
      </p:sp>
      <p:sp>
        <p:nvSpPr>
          <p:cNvPr id="4" name="TextBox 3">
            <a:extLst>
              <a:ext uri="{FF2B5EF4-FFF2-40B4-BE49-F238E27FC236}">
                <a16:creationId xmlns:a16="http://schemas.microsoft.com/office/drawing/2014/main" id="{4703B859-AA5D-4D76-62C1-78614EC05F9A}"/>
              </a:ext>
            </a:extLst>
          </p:cNvPr>
          <p:cNvSpPr txBox="1"/>
          <p:nvPr/>
        </p:nvSpPr>
        <p:spPr>
          <a:xfrm>
            <a:off x="251414" y="1265003"/>
            <a:ext cx="3506744" cy="2585323"/>
          </a:xfrm>
          <a:prstGeom prst="rect">
            <a:avLst/>
          </a:prstGeom>
          <a:noFill/>
        </p:spPr>
        <p:txBody>
          <a:bodyPr wrap="square" rtlCol="0">
            <a:spAutoFit/>
          </a:bodyPr>
          <a:lstStyle/>
          <a:p>
            <a:pPr algn="just"/>
            <a:r>
              <a:rPr lang="en-US" dirty="0"/>
              <a:t>Một lĩnh vực của trí tuệ nhân tạo liên quan đến việc nghiên cứu và xây dựng các kĩ thuật cho phép hệ thống “học” tự động từ dữ liệu để giải quyết những vấn đề cụ thể</a:t>
            </a:r>
          </a:p>
          <a:p>
            <a:pPr algn="just"/>
            <a:endParaRPr lang="en-US" dirty="0"/>
          </a:p>
          <a:p>
            <a:pPr algn="just"/>
            <a:endParaRPr lang="en-US" dirty="0"/>
          </a:p>
          <a:p>
            <a:pPr algn="just"/>
            <a:endParaRPr lang="en-US" dirty="0"/>
          </a:p>
        </p:txBody>
      </p:sp>
      <p:sp>
        <p:nvSpPr>
          <p:cNvPr id="5" name="TextBox 4">
            <a:extLst>
              <a:ext uri="{FF2B5EF4-FFF2-40B4-BE49-F238E27FC236}">
                <a16:creationId xmlns:a16="http://schemas.microsoft.com/office/drawing/2014/main" id="{C79C0BD1-7A6B-9A67-7F54-318BCD1EC948}"/>
              </a:ext>
            </a:extLst>
          </p:cNvPr>
          <p:cNvSpPr txBox="1"/>
          <p:nvPr/>
        </p:nvSpPr>
        <p:spPr>
          <a:xfrm>
            <a:off x="4572000" y="1265003"/>
            <a:ext cx="3970421" cy="1754326"/>
          </a:xfrm>
          <a:prstGeom prst="rect">
            <a:avLst/>
          </a:prstGeom>
          <a:noFill/>
        </p:spPr>
        <p:txBody>
          <a:bodyPr wrap="square" rtlCol="0">
            <a:spAutoFit/>
          </a:bodyPr>
          <a:lstStyle/>
          <a:p>
            <a:pPr algn="just"/>
            <a:r>
              <a:rPr lang="en-US" dirty="0"/>
              <a:t>Khai phá dữ liệu là quá trình tính tự động để tìm ra các mẫu trong các bộ dữ liệu lớn liên quan đến các phương pháp tại giao điểm của học máy, thống kê và các hệ thống cơ sở dữ liệu</a:t>
            </a:r>
          </a:p>
        </p:txBody>
      </p:sp>
      <p:sp>
        <p:nvSpPr>
          <p:cNvPr id="3" name="TextBox 2">
            <a:extLst>
              <a:ext uri="{FF2B5EF4-FFF2-40B4-BE49-F238E27FC236}">
                <a16:creationId xmlns:a16="http://schemas.microsoft.com/office/drawing/2014/main" id="{45CBFAAD-9687-6193-F48B-99EB0A7A83C9}"/>
              </a:ext>
            </a:extLst>
          </p:cNvPr>
          <p:cNvSpPr txBox="1"/>
          <p:nvPr/>
        </p:nvSpPr>
        <p:spPr>
          <a:xfrm>
            <a:off x="254669" y="5564384"/>
            <a:ext cx="3467560" cy="861774"/>
          </a:xfrm>
          <a:prstGeom prst="rect">
            <a:avLst/>
          </a:prstGeom>
          <a:noFill/>
        </p:spPr>
        <p:txBody>
          <a:bodyPr wrap="square" rtlCol="0">
            <a:spAutoFit/>
          </a:bodyPr>
          <a:lstStyle/>
          <a:p>
            <a:r>
              <a:rPr lang="en-US" dirty="0"/>
              <a:t>Nguồn ảnh</a:t>
            </a:r>
            <a:r>
              <a:rPr lang="en-US" sz="1400" dirty="0"/>
              <a:t>: </a:t>
            </a:r>
            <a:r>
              <a:rPr lang="en-US" u="sng" dirty="0">
                <a:solidFill>
                  <a:srgbClr val="0070C0"/>
                </a:solidFill>
              </a:rPr>
              <a:t>Chetan Vyas (</a:t>
            </a:r>
            <a:r>
              <a:rPr lang="en-US" b="0" i="0" u="sng" dirty="0">
                <a:solidFill>
                  <a:srgbClr val="8AB4F8"/>
                </a:solidFill>
                <a:effectLst/>
                <a:latin typeface="arial" panose="020B0604020202020204" pitchFamily="34" charset="0"/>
                <a:hlinkClick r:id="rId2"/>
              </a:rPr>
              <a:t>LinkedIn)</a:t>
            </a:r>
          </a:p>
          <a:p>
            <a:endParaRPr lang="en-US" sz="1400" u="sng" dirty="0">
              <a:solidFill>
                <a:srgbClr val="0070C0"/>
              </a:solidFill>
            </a:endParaRPr>
          </a:p>
        </p:txBody>
      </p:sp>
      <p:sp>
        <p:nvSpPr>
          <p:cNvPr id="9" name="TextBox 8">
            <a:extLst>
              <a:ext uri="{FF2B5EF4-FFF2-40B4-BE49-F238E27FC236}">
                <a16:creationId xmlns:a16="http://schemas.microsoft.com/office/drawing/2014/main" id="{241BE0F8-9151-C5C7-3C59-63B82FC76CB2}"/>
              </a:ext>
            </a:extLst>
          </p:cNvPr>
          <p:cNvSpPr txBox="1"/>
          <p:nvPr/>
        </p:nvSpPr>
        <p:spPr>
          <a:xfrm>
            <a:off x="4572000" y="5564383"/>
            <a:ext cx="3467560" cy="646331"/>
          </a:xfrm>
          <a:prstGeom prst="rect">
            <a:avLst/>
          </a:prstGeom>
          <a:noFill/>
        </p:spPr>
        <p:txBody>
          <a:bodyPr wrap="square" rtlCol="0">
            <a:spAutoFit/>
          </a:bodyPr>
          <a:lstStyle/>
          <a:p>
            <a:r>
              <a:rPr lang="en-US" dirty="0"/>
              <a:t>Nguồn ảnh</a:t>
            </a:r>
            <a:r>
              <a:rPr lang="en-US" sz="1400" dirty="0"/>
              <a:t>: </a:t>
            </a:r>
            <a:r>
              <a:rPr lang="en-US" u="sng" dirty="0">
                <a:solidFill>
                  <a:srgbClr val="0070C0"/>
                </a:solidFill>
              </a:rPr>
              <a:t>Isometric Animation (Pinterest)</a:t>
            </a:r>
            <a:endParaRPr lang="en-US" sz="1400" u="sng" dirty="0">
              <a:solidFill>
                <a:srgbClr val="0070C0"/>
              </a:solidFill>
            </a:endParaRPr>
          </a:p>
        </p:txBody>
      </p:sp>
      <p:pic>
        <p:nvPicPr>
          <p:cNvPr id="8" name="Picture 7">
            <a:extLst>
              <a:ext uri="{FF2B5EF4-FFF2-40B4-BE49-F238E27FC236}">
                <a16:creationId xmlns:a16="http://schemas.microsoft.com/office/drawing/2014/main" id="{EBA79C77-0BA0-15D3-9BAA-9DC0A5CF4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14" y="3114708"/>
            <a:ext cx="3568816" cy="2449675"/>
          </a:xfrm>
          <a:prstGeom prst="rect">
            <a:avLst/>
          </a:prstGeom>
        </p:spPr>
      </p:pic>
      <p:pic>
        <p:nvPicPr>
          <p:cNvPr id="11" name="Picture 10">
            <a:extLst>
              <a:ext uri="{FF2B5EF4-FFF2-40B4-BE49-F238E27FC236}">
                <a16:creationId xmlns:a16="http://schemas.microsoft.com/office/drawing/2014/main" id="{AB5CEAC7-D108-5B0A-B24D-C0CBEEC4B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6919" y="3057785"/>
            <a:ext cx="3795501" cy="2433600"/>
          </a:xfrm>
          <a:prstGeom prst="rect">
            <a:avLst/>
          </a:prstGeom>
        </p:spPr>
      </p:pic>
      <p:sp>
        <p:nvSpPr>
          <p:cNvPr id="14" name="TextBox 13">
            <a:extLst>
              <a:ext uri="{FF2B5EF4-FFF2-40B4-BE49-F238E27FC236}">
                <a16:creationId xmlns:a16="http://schemas.microsoft.com/office/drawing/2014/main" id="{9187C2C9-C66C-7FF4-510A-1EF7CDA5EAAF}"/>
              </a:ext>
            </a:extLst>
          </p:cNvPr>
          <p:cNvSpPr txBox="1"/>
          <p:nvPr/>
        </p:nvSpPr>
        <p:spPr>
          <a:xfrm>
            <a:off x="1359016" y="870619"/>
            <a:ext cx="1258866" cy="400110"/>
          </a:xfrm>
          <a:prstGeom prst="rect">
            <a:avLst/>
          </a:prstGeom>
          <a:noFill/>
        </p:spPr>
        <p:txBody>
          <a:bodyPr wrap="square">
            <a:spAutoFit/>
          </a:bodyPr>
          <a:lstStyle/>
          <a:p>
            <a:pPr algn="ctr"/>
            <a:r>
              <a:rPr lang="en-US" sz="2000" b="1" dirty="0"/>
              <a:t>Học máy </a:t>
            </a:r>
          </a:p>
        </p:txBody>
      </p:sp>
      <p:sp>
        <p:nvSpPr>
          <p:cNvPr id="15" name="TextBox 14">
            <a:extLst>
              <a:ext uri="{FF2B5EF4-FFF2-40B4-BE49-F238E27FC236}">
                <a16:creationId xmlns:a16="http://schemas.microsoft.com/office/drawing/2014/main" id="{55C49264-5453-092B-C76C-F24AE87145CB}"/>
              </a:ext>
            </a:extLst>
          </p:cNvPr>
          <p:cNvSpPr txBox="1"/>
          <p:nvPr/>
        </p:nvSpPr>
        <p:spPr>
          <a:xfrm>
            <a:off x="5337907" y="864893"/>
            <a:ext cx="2376425" cy="400110"/>
          </a:xfrm>
          <a:prstGeom prst="rect">
            <a:avLst/>
          </a:prstGeom>
          <a:noFill/>
        </p:spPr>
        <p:txBody>
          <a:bodyPr wrap="square">
            <a:spAutoFit/>
          </a:bodyPr>
          <a:lstStyle/>
          <a:p>
            <a:pPr algn="ctr"/>
            <a:r>
              <a:rPr lang="en-US" sz="2000" b="1" dirty="0"/>
              <a:t>Khai phá dữ liệu</a:t>
            </a:r>
          </a:p>
        </p:txBody>
      </p:sp>
    </p:spTree>
    <p:extLst>
      <p:ext uri="{BB962C8B-B14F-4D97-AF65-F5344CB8AC3E}">
        <p14:creationId xmlns:p14="http://schemas.microsoft.com/office/powerpoint/2010/main" val="101525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673846"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a:ea typeface="Tahoma" panose="020B0604030504040204" pitchFamily="34" charset="0"/>
                <a:cs typeface="Tahoma" panose="020B0604030504040204" pitchFamily="34" charset="0"/>
              </a:rPr>
              <a:t>Các khái niệm trong Decision Tree</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Entropy:</a:t>
            </a:r>
            <a:endParaRPr lang="en-US" sz="1800">
              <a:ea typeface="Tahoma" panose="020B0604030504040204" pitchFamily="34" charset="0"/>
              <a:cs typeface="Tahoma" panose="020B0604030504040204" pitchFamily="34" charset="0"/>
            </a:endParaRPr>
          </a:p>
          <a:p>
            <a:pPr marL="0" indent="0">
              <a:lnSpc>
                <a:spcPct val="120000"/>
              </a:lnSpc>
              <a:spcBef>
                <a:spcPts val="1200"/>
              </a:spcBef>
              <a:buNone/>
            </a:pPr>
            <a:r>
              <a:rPr lang="en-US" sz="1800" b="1">
                <a:ea typeface="Tahoma" panose="020B0604030504040204" pitchFamily="34" charset="0"/>
                <a:cs typeface="Tahoma" panose="020B0604030504040204" pitchFamily="34" charset="0"/>
              </a:rPr>
              <a:t>Intrinsic Info: </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Information Gain:</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Information Gain Ration:</a:t>
            </a:r>
          </a:p>
          <a:p>
            <a:pPr marL="0" indent="0">
              <a:lnSpc>
                <a:spcPct val="120000"/>
              </a:lnSpc>
              <a:spcBef>
                <a:spcPts val="1200"/>
              </a:spcBef>
              <a:buNone/>
            </a:pPr>
            <a:endParaRPr lang="en-US" sz="1800" b="1">
              <a:ea typeface="Tahoma" panose="020B0604030504040204" pitchFamily="34" charset="0"/>
              <a:cs typeface="Tahoma" panose="020B0604030504040204" pitchFamily="34" charset="0"/>
            </a:endParaRPr>
          </a:p>
          <a:p>
            <a:pPr marL="0" indent="0">
              <a:lnSpc>
                <a:spcPct val="120000"/>
              </a:lnSpc>
              <a:spcBef>
                <a:spcPts val="1200"/>
              </a:spcBef>
              <a:buNone/>
            </a:pPr>
            <a:r>
              <a:rPr lang="en-US" sz="1800">
                <a:ea typeface="Tahoma" panose="020B0604030504040204" pitchFamily="34" charset="0"/>
                <a:cs typeface="Tahoma" panose="020B0604030504040204" pitchFamily="34" charset="0"/>
              </a:rPr>
              <a:t>Values(A) là các giá trị của A và </a:t>
            </a:r>
            <a:r>
              <a:rPr lang="en-US" sz="1800" b="1">
                <a:ea typeface="Tahoma" panose="020B0604030504040204" pitchFamily="34" charset="0"/>
                <a:cs typeface="Tahoma" panose="020B0604030504040204" pitchFamily="34" charset="0"/>
              </a:rPr>
              <a:t>  </a:t>
            </a:r>
            <a:endParaRPr lang="en-US" sz="1800" b="1" dirty="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8E421A58-A7F3-EECC-B19A-69147F35B06B}"/>
              </a:ext>
            </a:extLst>
          </p:cNvPr>
          <p:cNvPicPr>
            <a:picLocks noChangeAspect="1"/>
          </p:cNvPicPr>
          <p:nvPr/>
        </p:nvPicPr>
        <p:blipFill>
          <a:blip r:embed="rId3"/>
          <a:stretch>
            <a:fillRect/>
          </a:stretch>
        </p:blipFill>
        <p:spPr>
          <a:xfrm>
            <a:off x="3378197" y="1363627"/>
            <a:ext cx="3650296" cy="480102"/>
          </a:xfrm>
          <a:prstGeom prst="rect">
            <a:avLst/>
          </a:prstGeom>
        </p:spPr>
      </p:pic>
      <p:pic>
        <p:nvPicPr>
          <p:cNvPr id="8" name="Picture 7">
            <a:extLst>
              <a:ext uri="{FF2B5EF4-FFF2-40B4-BE49-F238E27FC236}">
                <a16:creationId xmlns:a16="http://schemas.microsoft.com/office/drawing/2014/main" id="{BED35B6F-5601-5FF0-1FA3-740B9FC095B9}"/>
              </a:ext>
            </a:extLst>
          </p:cNvPr>
          <p:cNvPicPr>
            <a:picLocks noChangeAspect="1"/>
          </p:cNvPicPr>
          <p:nvPr/>
        </p:nvPicPr>
        <p:blipFill>
          <a:blip r:embed="rId4"/>
          <a:stretch>
            <a:fillRect/>
          </a:stretch>
        </p:blipFill>
        <p:spPr>
          <a:xfrm>
            <a:off x="2484139" y="1832269"/>
            <a:ext cx="5982218" cy="548688"/>
          </a:xfrm>
          <a:prstGeom prst="rect">
            <a:avLst/>
          </a:prstGeom>
        </p:spPr>
      </p:pic>
      <p:pic>
        <p:nvPicPr>
          <p:cNvPr id="11" name="Picture 10">
            <a:extLst>
              <a:ext uri="{FF2B5EF4-FFF2-40B4-BE49-F238E27FC236}">
                <a16:creationId xmlns:a16="http://schemas.microsoft.com/office/drawing/2014/main" id="{F28CEE81-9D34-50FC-5C88-9E40B26E86E3}"/>
              </a:ext>
            </a:extLst>
          </p:cNvPr>
          <p:cNvPicPr>
            <a:picLocks noChangeAspect="1"/>
          </p:cNvPicPr>
          <p:nvPr/>
        </p:nvPicPr>
        <p:blipFill>
          <a:blip r:embed="rId5"/>
          <a:stretch>
            <a:fillRect/>
          </a:stretch>
        </p:blipFill>
        <p:spPr>
          <a:xfrm>
            <a:off x="2484139" y="2312371"/>
            <a:ext cx="6469941" cy="495343"/>
          </a:xfrm>
          <a:prstGeom prst="rect">
            <a:avLst/>
          </a:prstGeom>
        </p:spPr>
      </p:pic>
      <p:pic>
        <p:nvPicPr>
          <p:cNvPr id="15" name="Picture 14">
            <a:extLst>
              <a:ext uri="{FF2B5EF4-FFF2-40B4-BE49-F238E27FC236}">
                <a16:creationId xmlns:a16="http://schemas.microsoft.com/office/drawing/2014/main" id="{734D2BF9-6BF0-C6EA-A0EF-4374B84AF0F2}"/>
              </a:ext>
            </a:extLst>
          </p:cNvPr>
          <p:cNvPicPr>
            <a:picLocks noChangeAspect="1"/>
          </p:cNvPicPr>
          <p:nvPr/>
        </p:nvPicPr>
        <p:blipFill>
          <a:blip r:embed="rId6"/>
          <a:stretch>
            <a:fillRect/>
          </a:stretch>
        </p:blipFill>
        <p:spPr>
          <a:xfrm>
            <a:off x="3378197" y="2725859"/>
            <a:ext cx="4320914" cy="571550"/>
          </a:xfrm>
          <a:prstGeom prst="rect">
            <a:avLst/>
          </a:prstGeom>
        </p:spPr>
      </p:pic>
      <p:pic>
        <p:nvPicPr>
          <p:cNvPr id="17" name="Picture 16">
            <a:extLst>
              <a:ext uri="{FF2B5EF4-FFF2-40B4-BE49-F238E27FC236}">
                <a16:creationId xmlns:a16="http://schemas.microsoft.com/office/drawing/2014/main" id="{EB029916-D34D-6BED-D92A-02823339902C}"/>
              </a:ext>
            </a:extLst>
          </p:cNvPr>
          <p:cNvPicPr>
            <a:picLocks noChangeAspect="1"/>
          </p:cNvPicPr>
          <p:nvPr/>
        </p:nvPicPr>
        <p:blipFill>
          <a:blip r:embed="rId7"/>
          <a:stretch>
            <a:fillRect/>
          </a:stretch>
        </p:blipFill>
        <p:spPr>
          <a:xfrm>
            <a:off x="3948881" y="3761838"/>
            <a:ext cx="2743438" cy="464860"/>
          </a:xfrm>
          <a:prstGeom prst="rect">
            <a:avLst/>
          </a:prstGeom>
        </p:spPr>
      </p:pic>
    </p:spTree>
    <p:extLst>
      <p:ext uri="{BB962C8B-B14F-4D97-AF65-F5344CB8AC3E}">
        <p14:creationId xmlns:p14="http://schemas.microsoft.com/office/powerpoint/2010/main" val="322789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a:ea typeface="Tahoma" panose="020B0604030504040204" pitchFamily="34" charset="0"/>
                <a:cs typeface="Tahoma" panose="020B0604030504040204" pitchFamily="34" charset="0"/>
              </a:rPr>
              <a:t>Các khái niệm trong Decision Tree</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Thuật toán ID3:</a:t>
            </a:r>
          </a:p>
          <a:p>
            <a:pPr marL="0" indent="0">
              <a:lnSpc>
                <a:spcPct val="120000"/>
              </a:lnSpc>
              <a:spcBef>
                <a:spcPts val="1200"/>
              </a:spcBef>
              <a:buNone/>
            </a:pPr>
            <a:r>
              <a:rPr lang="en-US" sz="1800">
                <a:ea typeface="Tahoma" panose="020B0604030504040204" pitchFamily="34" charset="0"/>
                <a:cs typeface="Tahoma" panose="020B0604030504040204" pitchFamily="34" charset="0"/>
              </a:rPr>
              <a:t>     + Tại mỗi đỉnh N, chọn thuộc tính kiểm tra A (Information Gain và Entropy) để phân loại tốt nhất dữ liệu tại N</a:t>
            </a:r>
          </a:p>
          <a:p>
            <a:pPr marL="0" indent="0">
              <a:lnSpc>
                <a:spcPct val="120000"/>
              </a:lnSpc>
              <a:spcBef>
                <a:spcPts val="1200"/>
              </a:spcBef>
              <a:buNone/>
            </a:pPr>
            <a:r>
              <a:rPr lang="en-US" sz="1800">
                <a:ea typeface="Tahoma" panose="020B0604030504040204" pitchFamily="34" charset="0"/>
                <a:cs typeface="Tahoma" panose="020B0604030504040204" pitchFamily="34" charset="0"/>
              </a:rPr>
              <a:t>     + Làm tương tự với các đỉnh còn lại đến khi nào cây phán đoán chính xác tất cả các dữ liệu huấn luyện hoặc các thuật tính đã dùng hết</a:t>
            </a:r>
          </a:p>
          <a:p>
            <a:pPr marL="0" indent="0">
              <a:lnSpc>
                <a:spcPct val="120000"/>
              </a:lnSpc>
              <a:spcBef>
                <a:spcPts val="1200"/>
              </a:spcBef>
              <a:buNone/>
            </a:pPr>
            <a:r>
              <a:rPr lang="en-US" sz="1800">
                <a:ea typeface="Tahoma" panose="020B0604030504040204" pitchFamily="34" charset="0"/>
                <a:cs typeface="Tahoma" panose="020B0604030504040204" pitchFamily="34" charset="0"/>
              </a:rPr>
              <a:t>     + Mỗi thuộc tính chỉ được sử dụng nhiều nhất 1 lần trên đường đi từ gốc tới lá</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Thuật toán C4.5</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Phát triển dựa trên thuật toán ID3, sử dụng hàm Information Gain Ratio để chọn thuộc tính kiểm tra</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p>
          <a:p>
            <a:pPr marL="0" indent="0">
              <a:lnSpc>
                <a:spcPct val="120000"/>
              </a:lnSpc>
              <a:spcBef>
                <a:spcPts val="1200"/>
              </a:spcBef>
              <a:buNone/>
            </a:pPr>
            <a:endParaRPr lang="en-US" sz="1800" b="1"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494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a:ea typeface="Tahoma" panose="020B0604030504040204" pitchFamily="34" charset="0"/>
                <a:cs typeface="Tahoma" panose="020B0604030504040204" pitchFamily="34" charset="0"/>
              </a:rPr>
              <a:t>Các khái niệm trong Decision Tree</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Thuật toán C4.5</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 </a:t>
            </a:r>
            <a:r>
              <a:rPr lang="en-US" sz="1800">
                <a:ea typeface="Tahoma" panose="020B0604030504040204" pitchFamily="34" charset="0"/>
                <a:cs typeface="Tahoma" panose="020B0604030504040204" pitchFamily="34" charset="0"/>
              </a:rPr>
              <a:t>Phát triển dựa trên thuật toán ID3, sử dụng hàm Information Gain Ratio để chọn thuộc tính kiểm tra</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 </a:t>
            </a:r>
            <a:r>
              <a:rPr lang="en-US" sz="1800">
                <a:ea typeface="Tahoma" panose="020B0604030504040204" pitchFamily="34" charset="0"/>
                <a:cs typeface="Tahoma" panose="020B0604030504040204" pitchFamily="34" charset="0"/>
              </a:rPr>
              <a:t>Những cải tiến thuật toán:</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cả dữ liệu liên tục và rời rạc</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dữ liệu huấn luyện bị mất thuộc tính</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các thuộc tính với các giá trị khác nhau</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Thuật toán có cắt tỉa sau khi tạo ra nhằm loại bỏ các cành không có tác dụng</a:t>
            </a:r>
            <a:r>
              <a:rPr lang="en-US" sz="1800" b="1">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405617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vi-VN" sz="1800">
                <a:ea typeface="Tahoma" panose="020B0604030504040204" pitchFamily="34" charset="0"/>
                <a:cs typeface="Tahoma" panose="020B0604030504040204" pitchFamily="34" charset="0"/>
              </a:rPr>
              <a:t>Random forest (RF) là một phương pháp của Leo Breiman (2001) cho cả 2 bài toán Classification và Regression</a:t>
            </a:r>
            <a:endParaRPr lang="en-US" sz="1800" b="1">
              <a:ea typeface="Tahoma" panose="020B0604030504040204" pitchFamily="34" charset="0"/>
              <a:cs typeface="Tahoma" panose="020B0604030504040204" pitchFamily="34" charset="0"/>
            </a:endParaRPr>
          </a:p>
          <a:p>
            <a:pPr>
              <a:lnSpc>
                <a:spcPct val="120000"/>
              </a:lnSpc>
              <a:spcBef>
                <a:spcPts val="1200"/>
              </a:spcBef>
            </a:pPr>
            <a:r>
              <a:rPr lang="en-US" sz="1800">
                <a:ea typeface="Tahoma" panose="020B0604030504040204" pitchFamily="34" charset="0"/>
                <a:cs typeface="Tahoma" panose="020B0604030504040204" pitchFamily="34" charset="0"/>
              </a:rPr>
              <a:t>Dự đoán trên sự kết hợp của nhiều cây quyết định</a:t>
            </a:r>
          </a:p>
          <a:p>
            <a:pPr>
              <a:lnSpc>
                <a:spcPct val="120000"/>
              </a:lnSpc>
              <a:spcBef>
                <a:spcPts val="1200"/>
              </a:spcBef>
            </a:pPr>
            <a:r>
              <a:rPr lang="en-US" sz="1800">
                <a:ea typeface="Tahoma" panose="020B0604030504040204" pitchFamily="34" charset="0"/>
                <a:cs typeface="Tahoma" panose="020B0604030504040204" pitchFamily="34" charset="0"/>
              </a:rPr>
              <a:t>Mỗi cay trong rừng nhẫu nhiên và phát riển theo một cách khác nhau</a:t>
            </a:r>
          </a:p>
          <a:p>
            <a:pPr>
              <a:lnSpc>
                <a:spcPct val="120000"/>
              </a:lnSpc>
              <a:spcBef>
                <a:spcPts val="1200"/>
              </a:spcBef>
            </a:pPr>
            <a:r>
              <a:rPr lang="en-US" sz="1800">
                <a:ea typeface="Tahoma" panose="020B0604030504040204" pitchFamily="34" charset="0"/>
                <a:cs typeface="Tahoma" panose="020B0604030504040204" pitchFamily="34" charset="0"/>
              </a:rPr>
              <a:t>RF là một trong những phương pháp phổ biến và chính xác nhất</a:t>
            </a:r>
          </a:p>
          <a:p>
            <a:pPr marL="0" indent="0">
              <a:lnSpc>
                <a:spcPct val="120000"/>
              </a:lnSpc>
              <a:spcBef>
                <a:spcPts val="1200"/>
              </a:spcBef>
              <a:buNone/>
            </a:pPr>
            <a:endParaRPr lang="en-US" sz="1800">
              <a:ea typeface="Tahoma" panose="020B0604030504040204" pitchFamily="34" charset="0"/>
              <a:cs typeface="Tahoma" panose="020B0604030504040204" pitchFamily="34" charset="0"/>
            </a:endParaRPr>
          </a:p>
        </p:txBody>
      </p:sp>
      <p:pic>
        <p:nvPicPr>
          <p:cNvPr id="7" name="Picture 6" descr="Diagram&#10;&#10;Description automatically generated">
            <a:extLst>
              <a:ext uri="{FF2B5EF4-FFF2-40B4-BE49-F238E27FC236}">
                <a16:creationId xmlns:a16="http://schemas.microsoft.com/office/drawing/2014/main" id="{3046DDE2-0EA6-86D6-D01A-A7C1E431F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628" y="3345242"/>
            <a:ext cx="5403850" cy="2746638"/>
          </a:xfrm>
          <a:prstGeom prst="rect">
            <a:avLst/>
          </a:prstGeom>
        </p:spPr>
      </p:pic>
    </p:spTree>
    <p:extLst>
      <p:ext uri="{BB962C8B-B14F-4D97-AF65-F5344CB8AC3E}">
        <p14:creationId xmlns:p14="http://schemas.microsoft.com/office/powerpoint/2010/main" val="283232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vi-VN" sz="1800" b="1">
                <a:ea typeface="Tahoma" panose="020B0604030504040204" pitchFamily="34" charset="0"/>
                <a:cs typeface="Tahoma" panose="020B0604030504040204" pitchFamily="34" charset="0"/>
              </a:rPr>
              <a:t>Random Forest cho bài toán Classification</a:t>
            </a:r>
          </a:p>
          <a:p>
            <a:pPr>
              <a:lnSpc>
                <a:spcPct val="120000"/>
              </a:lnSpc>
              <a:spcBef>
                <a:spcPts val="1200"/>
              </a:spcBef>
              <a:buFont typeface="Arial" panose="020B0604020202020204" pitchFamily="34" charset="0"/>
              <a:buChar char="•"/>
            </a:pPr>
            <a:r>
              <a:rPr lang="vi-VN" sz="1800">
                <a:ea typeface="Tahoma" panose="020B0604030504040204" pitchFamily="34" charset="0"/>
                <a:cs typeface="Tahoma" panose="020B0604030504040204" pitchFamily="34" charset="0"/>
              </a:rPr>
              <a:t>Đầu vào: Tập dữ liệu huấn luyện D</a:t>
            </a:r>
          </a:p>
          <a:p>
            <a:pPr>
              <a:lnSpc>
                <a:spcPct val="120000"/>
              </a:lnSpc>
              <a:spcBef>
                <a:spcPts val="1200"/>
              </a:spcBef>
              <a:buFont typeface="Arial" panose="020B0604020202020204" pitchFamily="34" charset="0"/>
              <a:buChar char="•"/>
            </a:pPr>
            <a:r>
              <a:rPr lang="vi-VN" sz="1800">
                <a:ea typeface="Tahoma" panose="020B0604030504040204" pitchFamily="34" charset="0"/>
                <a:cs typeface="Tahoma" panose="020B0604030504040204" pitchFamily="34" charset="0"/>
              </a:rPr>
              <a:t>Quá trình học: Khởi tạo số lượng cây cần học. Với mỗi cây được học từ một tập dữ</a:t>
            </a:r>
            <a:r>
              <a:rPr lang="en-US" sz="1800">
                <a:ea typeface="Tahoma" panose="020B0604030504040204" pitchFamily="34" charset="0"/>
                <a:cs typeface="Tahoma" panose="020B0604030504040204" pitchFamily="34" charset="0"/>
              </a:rPr>
              <a:t> </a:t>
            </a:r>
            <a:r>
              <a:rPr lang="vi-VN" sz="1800">
                <a:ea typeface="Tahoma" panose="020B0604030504040204" pitchFamily="34" charset="0"/>
                <a:cs typeface="Tahoma" panose="020B0604030504040204" pitchFamily="34" charset="0"/>
              </a:rPr>
              <a:t>liệu ngẫu nhiên Di có trùng lặp được chọn từ tập D. Tại mỗi node, chọn ngẫu nhiên một tập</a:t>
            </a:r>
            <a:r>
              <a:rPr lang="en-US" sz="1800">
                <a:ea typeface="Tahoma" panose="020B0604030504040204" pitchFamily="34" charset="0"/>
                <a:cs typeface="Tahoma" panose="020B0604030504040204" pitchFamily="34" charset="0"/>
              </a:rPr>
              <a:t> </a:t>
            </a:r>
            <a:r>
              <a:rPr lang="vi-VN" sz="1800">
                <a:ea typeface="Tahoma" panose="020B0604030504040204" pitchFamily="34" charset="0"/>
                <a:cs typeface="Tahoma" panose="020B0604030504040204" pitchFamily="34" charset="0"/>
              </a:rPr>
              <a:t>thuộc tính S và phát triển cây theo thuộc tính S tới kích thước tối đa mà</a:t>
            </a:r>
            <a:r>
              <a:rPr lang="en-US" sz="1800">
                <a:ea typeface="Tahoma" panose="020B0604030504040204" pitchFamily="34" charset="0"/>
                <a:cs typeface="Tahoma" panose="020B0604030504040204" pitchFamily="34" charset="0"/>
              </a:rPr>
              <a:t> </a:t>
            </a:r>
            <a:r>
              <a:rPr lang="vi-VN" sz="1800">
                <a:ea typeface="Tahoma" panose="020B0604030504040204" pitchFamily="34" charset="0"/>
                <a:cs typeface="Tahoma" panose="020B0604030504040204" pitchFamily="34" charset="0"/>
              </a:rPr>
              <a:t>không có cắt tỉa.</a:t>
            </a:r>
          </a:p>
          <a:p>
            <a:pPr>
              <a:lnSpc>
                <a:spcPct val="120000"/>
              </a:lnSpc>
              <a:spcBef>
                <a:spcPts val="1200"/>
              </a:spcBef>
              <a:buFont typeface="Arial" panose="020B0604020202020204" pitchFamily="34" charset="0"/>
              <a:buChar char="•"/>
            </a:pPr>
            <a:r>
              <a:rPr lang="vi-VN" sz="1800">
                <a:ea typeface="Tahoma" panose="020B0604030504040204" pitchFamily="34" charset="0"/>
                <a:cs typeface="Tahoma" panose="020B0604030504040204" pitchFamily="34" charset="0"/>
              </a:rPr>
              <a:t>Dự đoán: Dự đoán bằng cách lấy tr</a:t>
            </a:r>
            <a:r>
              <a:rPr lang="en-US" sz="1800">
                <a:ea typeface="Tahoma" panose="020B0604030504040204" pitchFamily="34" charset="0"/>
                <a:cs typeface="Tahoma" panose="020B0604030504040204" pitchFamily="34" charset="0"/>
              </a:rPr>
              <a:t>u</a:t>
            </a:r>
            <a:r>
              <a:rPr lang="vi-VN" sz="1800">
                <a:ea typeface="Tahoma" panose="020B0604030504040204" pitchFamily="34" charset="0"/>
                <a:cs typeface="Tahoma" panose="020B0604030504040204" pitchFamily="34" charset="0"/>
              </a:rPr>
              <a:t>ng bình tất cả các dự đoán từ mỗi cây độc lập</a:t>
            </a:r>
            <a:endParaRPr lang="en-US" sz="180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5495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3" name="TextBox 2">
            <a:extLst>
              <a:ext uri="{FF2B5EF4-FFF2-40B4-BE49-F238E27FC236}">
                <a16:creationId xmlns:a16="http://schemas.microsoft.com/office/drawing/2014/main" id="{7D593A65-6BC5-8BAD-5D6E-7979615548C8}"/>
              </a:ext>
            </a:extLst>
          </p:cNvPr>
          <p:cNvSpPr txBox="1"/>
          <p:nvPr/>
        </p:nvSpPr>
        <p:spPr>
          <a:xfrm>
            <a:off x="969308" y="1005924"/>
            <a:ext cx="7205383" cy="646331"/>
          </a:xfrm>
          <a:prstGeom prst="rect">
            <a:avLst/>
          </a:prstGeom>
          <a:noFill/>
        </p:spPr>
        <p:txBody>
          <a:bodyPr wrap="square" rtlCol="0">
            <a:spAutoFit/>
          </a:bodyPr>
          <a:lstStyle/>
          <a:p>
            <a:r>
              <a:rPr lang="en-US" dirty="0"/>
              <a:t>Bài toán “dự đoán loài chim cánh cụt” dựa trên bộ dữ liệu dạng bảng </a:t>
            </a:r>
          </a:p>
          <a:p>
            <a:r>
              <a:rPr lang="en-US" dirty="0">
                <a:sym typeface="Wingdings" panose="05000000000000000000" pitchFamily="2" charset="2"/>
              </a:rPr>
              <a:t> </a:t>
            </a:r>
            <a:r>
              <a:rPr lang="en-US" b="1" dirty="0"/>
              <a:t>Phân loại đa lớp </a:t>
            </a:r>
            <a:r>
              <a:rPr lang="en-US" dirty="0"/>
              <a:t>(Multiclass Classification)</a:t>
            </a:r>
          </a:p>
        </p:txBody>
      </p:sp>
      <p:pic>
        <p:nvPicPr>
          <p:cNvPr id="2050" name="Picture 2" descr="Penguin in Antarctica - EDA | Kaggle">
            <a:extLst>
              <a:ext uri="{FF2B5EF4-FFF2-40B4-BE49-F238E27FC236}">
                <a16:creationId xmlns:a16="http://schemas.microsoft.com/office/drawing/2014/main" id="{1BD7BBFC-BEA9-95B8-F45C-D821956DE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615" y="2050965"/>
            <a:ext cx="6068770" cy="3641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11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3" name="TextBox 2">
            <a:extLst>
              <a:ext uri="{FF2B5EF4-FFF2-40B4-BE49-F238E27FC236}">
                <a16:creationId xmlns:a16="http://schemas.microsoft.com/office/drawing/2014/main" id="{7D593A65-6BC5-8BAD-5D6E-7979615548C8}"/>
              </a:ext>
            </a:extLst>
          </p:cNvPr>
          <p:cNvSpPr txBox="1"/>
          <p:nvPr/>
        </p:nvSpPr>
        <p:spPr>
          <a:xfrm>
            <a:off x="969308" y="1005924"/>
            <a:ext cx="7205383" cy="646331"/>
          </a:xfrm>
          <a:prstGeom prst="rect">
            <a:avLst/>
          </a:prstGeom>
          <a:noFill/>
        </p:spPr>
        <p:txBody>
          <a:bodyPr wrap="square" rtlCol="0">
            <a:spAutoFit/>
          </a:bodyPr>
          <a:lstStyle/>
          <a:p>
            <a:r>
              <a:rPr lang="en-US" dirty="0"/>
              <a:t>Bài toán “dự đoán loài chim cánh cụt” dựa trên bộ dữ liệu dạng bảng </a:t>
            </a:r>
          </a:p>
          <a:p>
            <a:r>
              <a:rPr lang="en-US" dirty="0">
                <a:sym typeface="Wingdings" panose="05000000000000000000" pitchFamily="2" charset="2"/>
              </a:rPr>
              <a:t> </a:t>
            </a:r>
            <a:r>
              <a:rPr lang="en-US" b="1" dirty="0"/>
              <a:t>Phân loại đa lớp </a:t>
            </a:r>
            <a:r>
              <a:rPr lang="en-US" dirty="0"/>
              <a:t>(Multiclass Classification)</a:t>
            </a:r>
          </a:p>
        </p:txBody>
      </p:sp>
      <p:pic>
        <p:nvPicPr>
          <p:cNvPr id="2050" name="Picture 2" descr="Penguin in Antarctica - EDA | Kaggle">
            <a:extLst>
              <a:ext uri="{FF2B5EF4-FFF2-40B4-BE49-F238E27FC236}">
                <a16:creationId xmlns:a16="http://schemas.microsoft.com/office/drawing/2014/main" id="{1BD7BBFC-BEA9-95B8-F45C-D821956DE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615" y="2050965"/>
            <a:ext cx="6068770" cy="36412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C3A012-AD64-E972-B847-8019FCDEA4B1}"/>
              </a:ext>
            </a:extLst>
          </p:cNvPr>
          <p:cNvSpPr txBox="1"/>
          <p:nvPr/>
        </p:nvSpPr>
        <p:spPr>
          <a:xfrm>
            <a:off x="969308" y="1839864"/>
            <a:ext cx="4325815" cy="2308324"/>
          </a:xfrm>
          <a:prstGeom prst="rect">
            <a:avLst/>
          </a:prstGeom>
          <a:noFill/>
        </p:spPr>
        <p:txBody>
          <a:bodyPr wrap="square" rtlCol="0">
            <a:spAutoFit/>
          </a:bodyPr>
          <a:lstStyle/>
          <a:p>
            <a:r>
              <a:rPr lang="en-US" b="1" dirty="0"/>
              <a:t>Quy trình giải quyết bài toán:</a:t>
            </a:r>
          </a:p>
          <a:p>
            <a:endParaRPr lang="en-US" dirty="0"/>
          </a:p>
          <a:p>
            <a:pPr marL="285750" indent="-285750">
              <a:buFont typeface="Arial" panose="020B0604020202020204" pitchFamily="34" charset="0"/>
              <a:buChar char="•"/>
            </a:pPr>
            <a:r>
              <a:rPr lang="en-US" dirty="0"/>
              <a:t>Chuẩn bị dữ liệu.</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Xây dựng mô hình phân lớp.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Tiến hành các thực nghiệm để đánh giá độ hiệu quả.</a:t>
            </a:r>
          </a:p>
        </p:txBody>
      </p:sp>
    </p:spTree>
    <p:extLst>
      <p:ext uri="{BB962C8B-B14F-4D97-AF65-F5344CB8AC3E}">
        <p14:creationId xmlns:p14="http://schemas.microsoft.com/office/powerpoint/2010/main" val="144621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2050"/>
                                        </p:tgtEl>
                                        <p:attrNameLst>
                                          <p:attrName>ppt_w</p:attrName>
                                        </p:attrNameLst>
                                      </p:cBhvr>
                                      <p:tavLst>
                                        <p:tav tm="0">
                                          <p:val>
                                            <p:strVal val="ppt_w"/>
                                          </p:val>
                                        </p:tav>
                                        <p:tav tm="100000">
                                          <p:val>
                                            <p:fltVal val="0"/>
                                          </p:val>
                                        </p:tav>
                                      </p:tavLst>
                                    </p:anim>
                                    <p:anim calcmode="lin" valueType="num">
                                      <p:cBhvr>
                                        <p:cTn id="7" dur="500"/>
                                        <p:tgtEl>
                                          <p:spTgt spid="2050"/>
                                        </p:tgtEl>
                                        <p:attrNameLst>
                                          <p:attrName>ppt_h</p:attrName>
                                        </p:attrNameLst>
                                      </p:cBhvr>
                                      <p:tavLst>
                                        <p:tav tm="0">
                                          <p:val>
                                            <p:strVal val="ppt_h"/>
                                          </p:val>
                                        </p:tav>
                                        <p:tav tm="100000">
                                          <p:val>
                                            <p:fltVal val="0"/>
                                          </p:val>
                                        </p:tav>
                                      </p:tavLst>
                                    </p:anim>
                                    <p:animEffect transition="out" filter="fade">
                                      <p:cBhvr>
                                        <p:cTn id="8" dur="500"/>
                                        <p:tgtEl>
                                          <p:spTgt spid="2050"/>
                                        </p:tgtEl>
                                      </p:cBhvr>
                                    </p:animEffect>
                                    <p:set>
                                      <p:cBhvr>
                                        <p:cTn id="9" dur="1" fill="hold">
                                          <p:stCondLst>
                                            <p:cond delay="499"/>
                                          </p:stCondLst>
                                        </p:cTn>
                                        <p:tgtEl>
                                          <p:spTgt spid="2050"/>
                                        </p:tgtEl>
                                        <p:attrNameLst>
                                          <p:attrName>style.visibility</p:attrName>
                                        </p:attrNameLst>
                                      </p:cBhvr>
                                      <p:to>
                                        <p:strVal val="hidden"/>
                                      </p:to>
                                    </p:set>
                                  </p:childTnLst>
                                </p:cTn>
                              </p:par>
                              <p:par>
                                <p:cTn id="10" presetID="3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62793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Dữ liệu	</a:t>
            </a:r>
          </a:p>
        </p:txBody>
      </p:sp>
      <p:pic>
        <p:nvPicPr>
          <p:cNvPr id="5" name="Picture 4" descr="Chart, pie chart&#10;&#10;Description automatically generated">
            <a:extLst>
              <a:ext uri="{FF2B5EF4-FFF2-40B4-BE49-F238E27FC236}">
                <a16:creationId xmlns:a16="http://schemas.microsoft.com/office/drawing/2014/main" id="{E1F807E9-7E66-E4D7-30A4-8F89FC303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84679"/>
            <a:ext cx="4251519" cy="3765970"/>
          </a:xfrm>
          <a:prstGeom prst="rect">
            <a:avLst/>
          </a:prstGeom>
        </p:spPr>
      </p:pic>
      <p:sp>
        <p:nvSpPr>
          <p:cNvPr id="7" name="TextBox 6">
            <a:extLst>
              <a:ext uri="{FF2B5EF4-FFF2-40B4-BE49-F238E27FC236}">
                <a16:creationId xmlns:a16="http://schemas.microsoft.com/office/drawing/2014/main" id="{044DC4C4-9C29-DFAC-4843-4EDE5392115E}"/>
              </a:ext>
            </a:extLst>
          </p:cNvPr>
          <p:cNvSpPr txBox="1"/>
          <p:nvPr/>
        </p:nvSpPr>
        <p:spPr>
          <a:xfrm>
            <a:off x="235077" y="807351"/>
            <a:ext cx="8689706" cy="923330"/>
          </a:xfrm>
          <a:prstGeom prst="rect">
            <a:avLst/>
          </a:prstGeom>
          <a:noFill/>
        </p:spPr>
        <p:txBody>
          <a:bodyPr wrap="square" rtlCol="0">
            <a:spAutoFit/>
          </a:bodyPr>
          <a:lstStyle/>
          <a:p>
            <a:pPr marL="285750" indent="-285750" algn="just">
              <a:buFont typeface="Courier New" panose="02070309020205020404" pitchFamily="49" charset="0"/>
              <a:buChar char="o"/>
            </a:pPr>
            <a:r>
              <a:rPr lang="en-US" dirty="0"/>
              <a:t>Sử dụng bộ dữ liệu trên Kaggle</a:t>
            </a:r>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dirty="0"/>
              <a:t>Gồm tất cả 17 thuộc tính:</a:t>
            </a:r>
          </a:p>
        </p:txBody>
      </p:sp>
      <p:pic>
        <p:nvPicPr>
          <p:cNvPr id="8" name="Graphic 7">
            <a:extLst>
              <a:ext uri="{FF2B5EF4-FFF2-40B4-BE49-F238E27FC236}">
                <a16:creationId xmlns:a16="http://schemas.microsoft.com/office/drawing/2014/main" id="{5FCFB766-FF20-A5D9-59AC-CAFE594891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253" y="2561678"/>
            <a:ext cx="3905250" cy="3028950"/>
          </a:xfrm>
          <a:prstGeom prst="rect">
            <a:avLst/>
          </a:prstGeom>
        </p:spPr>
      </p:pic>
      <p:sp>
        <p:nvSpPr>
          <p:cNvPr id="10" name="TextBox 9">
            <a:extLst>
              <a:ext uri="{FF2B5EF4-FFF2-40B4-BE49-F238E27FC236}">
                <a16:creationId xmlns:a16="http://schemas.microsoft.com/office/drawing/2014/main" id="{DD633511-84B5-E89E-60C5-2A7E4C46DBC7}"/>
              </a:ext>
            </a:extLst>
          </p:cNvPr>
          <p:cNvSpPr txBox="1"/>
          <p:nvPr/>
        </p:nvSpPr>
        <p:spPr>
          <a:xfrm>
            <a:off x="553042" y="1648313"/>
            <a:ext cx="8251688" cy="646331"/>
          </a:xfrm>
          <a:prstGeom prst="rect">
            <a:avLst/>
          </a:prstGeom>
          <a:noFill/>
        </p:spPr>
        <p:txBody>
          <a:bodyPr wrap="square">
            <a:spAutoFit/>
          </a:bodyPr>
          <a:lstStyle/>
          <a:p>
            <a:r>
              <a:rPr lang="en-US" b="1" dirty="0"/>
              <a:t>                                                                                      Culmen Length, Culmen Depth, </a:t>
            </a:r>
            <a:r>
              <a:rPr lang="en-US" b="1" dirty="0" err="1"/>
              <a:t>Filpper</a:t>
            </a:r>
            <a:r>
              <a:rPr lang="en-US" b="1" dirty="0"/>
              <a:t> Length, Body Mass, Sex, Delta 15 N, Delta 13, </a:t>
            </a:r>
            <a:endParaRPr lang="en-US" dirty="0"/>
          </a:p>
        </p:txBody>
      </p:sp>
      <p:sp>
        <p:nvSpPr>
          <p:cNvPr id="12" name="TextBox 11">
            <a:extLst>
              <a:ext uri="{FF2B5EF4-FFF2-40B4-BE49-F238E27FC236}">
                <a16:creationId xmlns:a16="http://schemas.microsoft.com/office/drawing/2014/main" id="{060BC67C-582F-70AB-43D6-2F0CB760E846}"/>
              </a:ext>
            </a:extLst>
          </p:cNvPr>
          <p:cNvSpPr txBox="1"/>
          <p:nvPr/>
        </p:nvSpPr>
        <p:spPr>
          <a:xfrm>
            <a:off x="534253" y="2167294"/>
            <a:ext cx="4572000" cy="369332"/>
          </a:xfrm>
          <a:prstGeom prst="rect">
            <a:avLst/>
          </a:prstGeom>
          <a:noFill/>
        </p:spPr>
        <p:txBody>
          <a:bodyPr wrap="square">
            <a:spAutoFit/>
          </a:bodyPr>
          <a:lstStyle/>
          <a:p>
            <a:r>
              <a:rPr lang="en-US" b="1" dirty="0"/>
              <a:t>Comments</a:t>
            </a:r>
            <a:endParaRPr lang="en-US" dirty="0"/>
          </a:p>
        </p:txBody>
      </p:sp>
      <p:sp>
        <p:nvSpPr>
          <p:cNvPr id="14" name="TextBox 13">
            <a:extLst>
              <a:ext uri="{FF2B5EF4-FFF2-40B4-BE49-F238E27FC236}">
                <a16:creationId xmlns:a16="http://schemas.microsoft.com/office/drawing/2014/main" id="{87D5F8E4-41C1-0780-415A-2F3980E81DA2}"/>
              </a:ext>
            </a:extLst>
          </p:cNvPr>
          <p:cNvSpPr txBox="1"/>
          <p:nvPr/>
        </p:nvSpPr>
        <p:spPr>
          <a:xfrm>
            <a:off x="534253" y="1361349"/>
            <a:ext cx="8289266" cy="646331"/>
          </a:xfrm>
          <a:prstGeom prst="rect">
            <a:avLst/>
          </a:prstGeom>
          <a:noFill/>
        </p:spPr>
        <p:txBody>
          <a:bodyPr wrap="square">
            <a:spAutoFit/>
          </a:bodyPr>
          <a:lstStyle/>
          <a:p>
            <a:r>
              <a:rPr lang="en-US" b="1" dirty="0"/>
              <a:t>                                         </a:t>
            </a:r>
            <a:r>
              <a:rPr lang="en-US" b="1" dirty="0" err="1"/>
              <a:t>studyName</a:t>
            </a:r>
            <a:r>
              <a:rPr lang="en-US" b="1" dirty="0"/>
              <a:t>, Sample Number, Region, Island, Stage, Individual ID, Clutch Completion, Date Egg, </a:t>
            </a:r>
            <a:endParaRPr lang="en-US" dirty="0"/>
          </a:p>
        </p:txBody>
      </p:sp>
    </p:spTree>
    <p:extLst>
      <p:ext uri="{BB962C8B-B14F-4D97-AF65-F5344CB8AC3E}">
        <p14:creationId xmlns:p14="http://schemas.microsoft.com/office/powerpoint/2010/main" val="153763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xEl>
                                              <p:pRg st="0" end="0"/>
                                            </p:txEl>
                                          </p:spTgt>
                                        </p:tgtEl>
                                        <p:attrNameLst>
                                          <p:attrName>style.opacity</p:attrName>
                                        </p:attrNameLst>
                                      </p:cBhvr>
                                      <p:to>
                                        <p:strVal val="0.5"/>
                                      </p:to>
                                    </p:set>
                                    <p:animEffect filter="image" prLst="opacity: 0.5">
                                      <p:cBhvr rctx="IE">
                                        <p:cTn id="7" dur="indefinite"/>
                                        <p:tgtEl>
                                          <p:spTgt spid="14">
                                            <p:txEl>
                                              <p:pRg st="0" end="0"/>
                                            </p:txEl>
                                          </p:spTgt>
                                        </p:tgtEl>
                                      </p:cBhvr>
                                    </p:animEffect>
                                  </p:childTnLst>
                                </p:cTn>
                              </p:par>
                              <p:par>
                                <p:cTn id="8" presetID="9" presetClass="emph" presetSubtype="0" nodeType="withEffect">
                                  <p:stCondLst>
                                    <p:cond delay="0"/>
                                  </p:stCondLst>
                                  <p:childTnLst>
                                    <p:set>
                                      <p:cBhvr>
                                        <p:cTn id="9" dur="indefinite"/>
                                        <p:tgtEl>
                                          <p:spTgt spid="12">
                                            <p:txEl>
                                              <p:pRg st="0" end="0"/>
                                            </p:txEl>
                                          </p:spTgt>
                                        </p:tgtEl>
                                        <p:attrNameLst>
                                          <p:attrName>style.opacity</p:attrName>
                                        </p:attrNameLst>
                                      </p:cBhvr>
                                      <p:to>
                                        <p:strVal val="0.5"/>
                                      </p:to>
                                    </p:set>
                                    <p:animEffect filter="image" prLst="opacity: 0.5">
                                      <p:cBhvr rctx="IE">
                                        <p:cTn id="10" dur="indefinite"/>
                                        <p:tgtEl>
                                          <p:spTgt spid="12">
                                            <p:txEl>
                                              <p:pRg st="0" end="0"/>
                                            </p:txEl>
                                          </p:spTgt>
                                        </p:tgtEl>
                                      </p:cBhvr>
                                    </p:animEffect>
                                  </p:childTnLst>
                                </p:cTn>
                              </p:par>
                              <p:par>
                                <p:cTn id="11" presetID="16" presetClass="emph" presetSubtype="0" fill="hold" grpId="0" nodeType="withEffect">
                                  <p:stCondLst>
                                    <p:cond delay="0"/>
                                  </p:stCondLst>
                                  <p:iterate type="lt">
                                    <p:tmPct val="4000"/>
                                  </p:iterate>
                                  <p:childTnLst>
                                    <p:set>
                                      <p:cBhvr override="childStyle">
                                        <p:cTn id="12" dur="500" fill="hold"/>
                                        <p:tgtEl>
                                          <p:spTgt spid="10"/>
                                        </p:tgtEl>
                                        <p:attrNameLst>
                                          <p:attrName>style.color</p:attrName>
                                        </p:attrNameLst>
                                      </p:cBhvr>
                                      <p:to>
                                        <p:clrVal>
                                          <a:srgbClr val="BD3C09"/>
                                        </p:clrVal>
                                      </p:to>
                                    </p:set>
                                    <p:set>
                                      <p:cBhvr>
                                        <p:cTn id="13" dur="500" fill="hold"/>
                                        <p:tgtEl>
                                          <p:spTgt spid="10"/>
                                        </p:tgtEl>
                                        <p:attrNameLst>
                                          <p:attrName>fillcolor</p:attrName>
                                        </p:attrNameLst>
                                      </p:cBhvr>
                                      <p:to>
                                        <p:clrVal>
                                          <a:srgbClr val="BD3C09"/>
                                        </p:clrVal>
                                      </p:to>
                                    </p:set>
                                    <p:set>
                                      <p:cBhvr>
                                        <p:cTn id="14" dur="5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Tiền xử lý dữ liệu	</a:t>
            </a:r>
          </a:p>
        </p:txBody>
      </p:sp>
      <p:pic>
        <p:nvPicPr>
          <p:cNvPr id="7" name="Picture 6">
            <a:extLst>
              <a:ext uri="{FF2B5EF4-FFF2-40B4-BE49-F238E27FC236}">
                <a16:creationId xmlns:a16="http://schemas.microsoft.com/office/drawing/2014/main" id="{2AEC2624-6981-0BDA-EE2F-84A002C5C474}"/>
              </a:ext>
            </a:extLst>
          </p:cNvPr>
          <p:cNvPicPr>
            <a:picLocks noChangeAspect="1"/>
          </p:cNvPicPr>
          <p:nvPr/>
        </p:nvPicPr>
        <p:blipFill>
          <a:blip r:embed="rId3"/>
          <a:stretch>
            <a:fillRect/>
          </a:stretch>
        </p:blipFill>
        <p:spPr>
          <a:xfrm>
            <a:off x="768494" y="2852802"/>
            <a:ext cx="7782376" cy="2602758"/>
          </a:xfrm>
          <a:prstGeom prst="rect">
            <a:avLst/>
          </a:prstGeom>
        </p:spPr>
      </p:pic>
      <p:sp>
        <p:nvSpPr>
          <p:cNvPr id="10" name="TextBox 9">
            <a:extLst>
              <a:ext uri="{FF2B5EF4-FFF2-40B4-BE49-F238E27FC236}">
                <a16:creationId xmlns:a16="http://schemas.microsoft.com/office/drawing/2014/main" id="{349ECB2F-F6B5-0430-0BC4-02A336E17011}"/>
              </a:ext>
            </a:extLst>
          </p:cNvPr>
          <p:cNvSpPr txBox="1"/>
          <p:nvPr/>
        </p:nvSpPr>
        <p:spPr>
          <a:xfrm>
            <a:off x="680812" y="1108640"/>
            <a:ext cx="7244829" cy="1366784"/>
          </a:xfrm>
          <a:prstGeom prst="rect">
            <a:avLst/>
          </a:prstGeom>
          <a:noFill/>
        </p:spPr>
        <p:txBody>
          <a:bodyPr wrap="square">
            <a:spAutoFit/>
          </a:bodyPr>
          <a:lstStyle/>
          <a:p>
            <a:pPr marL="285750" indent="-285750">
              <a:lnSpc>
                <a:spcPct val="120000"/>
              </a:lnSpc>
              <a:spcBef>
                <a:spcPts val="1200"/>
              </a:spcBef>
              <a:buFont typeface="Wingdings" panose="05000000000000000000" pitchFamily="2" charset="2"/>
              <a:buChar char="v"/>
            </a:pPr>
            <a:r>
              <a:rPr lang="en-US" sz="1800" dirty="0">
                <a:ea typeface="Tahoma" panose="020B0604030504040204" pitchFamily="34" charset="0"/>
                <a:cs typeface="Tahoma" panose="020B0604030504040204" pitchFamily="34" charset="0"/>
              </a:rPr>
              <a:t>Loại bỏ các mẫu quá ít thông tin.</a:t>
            </a:r>
            <a:endParaRPr lang="en-US" sz="1800" b="1" dirty="0">
              <a:ea typeface="Tahoma" panose="020B0604030504040204" pitchFamily="34" charset="0"/>
              <a:cs typeface="Tahoma" panose="020B0604030504040204" pitchFamily="34" charset="0"/>
            </a:endParaRPr>
          </a:p>
          <a:p>
            <a:pPr marL="285750" indent="-285750">
              <a:lnSpc>
                <a:spcPct val="120000"/>
              </a:lnSpc>
              <a:spcBef>
                <a:spcPts val="1200"/>
              </a:spcBef>
              <a:buFont typeface="Wingdings" panose="05000000000000000000" pitchFamily="2" charset="2"/>
              <a:buChar char="v"/>
            </a:pPr>
            <a:r>
              <a:rPr lang="en-US" dirty="0">
                <a:ea typeface="Tahoma" panose="020B0604030504040204" pitchFamily="34" charset="0"/>
                <a:cs typeface="Tahoma" panose="020B0604030504040204" pitchFamily="34" charset="0"/>
              </a:rPr>
              <a:t>Điền thông tin thiếu</a:t>
            </a:r>
            <a:endParaRPr lang="en-US" sz="1800" dirty="0">
              <a:ea typeface="Tahoma" panose="020B0604030504040204" pitchFamily="34" charset="0"/>
              <a:cs typeface="Tahoma" panose="020B0604030504040204" pitchFamily="34" charset="0"/>
            </a:endParaRPr>
          </a:p>
          <a:p>
            <a:pPr marL="285750" indent="-285750">
              <a:lnSpc>
                <a:spcPct val="120000"/>
              </a:lnSpc>
              <a:spcBef>
                <a:spcPts val="1200"/>
              </a:spcBef>
              <a:buFont typeface="Wingdings" panose="05000000000000000000" pitchFamily="2" charset="2"/>
              <a:buChar char="v"/>
            </a:pPr>
            <a:r>
              <a:rPr lang="en-US" sz="1800" dirty="0">
                <a:ea typeface="Tahoma" panose="020B0604030504040204" pitchFamily="34" charset="0"/>
                <a:cs typeface="Tahoma" panose="020B0604030504040204" pitchFamily="34" charset="0"/>
              </a:rPr>
              <a:t>Tạo dữ liệu chuẩn hóa</a:t>
            </a:r>
          </a:p>
        </p:txBody>
      </p:sp>
    </p:spTree>
    <p:extLst>
      <p:ext uri="{BB962C8B-B14F-4D97-AF65-F5344CB8AC3E}">
        <p14:creationId xmlns:p14="http://schemas.microsoft.com/office/powerpoint/2010/main" val="30863272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3085</TotalTime>
  <Words>4701</Words>
  <Application>Microsoft Office PowerPoint</Application>
  <PresentationFormat>On-screen Show (4:3)</PresentationFormat>
  <Paragraphs>362</Paragraphs>
  <Slides>44</Slides>
  <Notes>33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44</vt:i4>
      </vt:variant>
    </vt:vector>
  </HeadingPairs>
  <TitlesOfParts>
    <vt:vector size="52" baseType="lpstr">
      <vt:lpstr>Arial</vt:lpstr>
      <vt:lpstr>Arial</vt:lpstr>
      <vt:lpstr>Calibri</vt:lpstr>
      <vt:lpstr>Courier New</vt:lpstr>
      <vt:lpstr>Lato</vt:lpstr>
      <vt:lpstr>Wingdings</vt:lpstr>
      <vt:lpstr>Office Theme</vt:lpstr>
      <vt:lpstr>1_Office Theme</vt:lpstr>
      <vt:lpstr>PowerPoint Presentation</vt:lpstr>
      <vt:lpstr>Nội dung</vt:lpstr>
      <vt:lpstr>Nội dung</vt:lpstr>
      <vt:lpstr>Giới thiệu chung</vt:lpstr>
      <vt:lpstr>Giới thiệu chung</vt:lpstr>
      <vt:lpstr>Giới thiệu chung</vt:lpstr>
      <vt:lpstr>Nội dung</vt:lpstr>
      <vt:lpstr>Dữ liệu </vt:lpstr>
      <vt:lpstr>Tiền xử lý dữ liệu </vt:lpstr>
      <vt:lpstr>Nội dung</vt:lpstr>
      <vt:lpstr>K-nearest Neighbors (KNN)</vt:lpstr>
      <vt:lpstr>K-nearest Neighbors (KNN)</vt:lpstr>
      <vt:lpstr>K-nearest Neighbors (KNN)</vt:lpstr>
      <vt:lpstr>K-nearest Neighbors (KNN)</vt:lpstr>
      <vt:lpstr>Naïve Bayes </vt:lpstr>
      <vt:lpstr>Naïve Bayes </vt:lpstr>
      <vt:lpstr>Naïve Bayes </vt:lpstr>
      <vt:lpstr>Random Forest (RF)</vt:lpstr>
      <vt:lpstr>Random Forest (RF)</vt:lpstr>
      <vt:lpstr>Random Forest (RF)</vt:lpstr>
      <vt:lpstr>Random Forest (RF)</vt:lpstr>
      <vt:lpstr>Random Forest (RF)</vt:lpstr>
      <vt:lpstr>Artificial Neural Network (ANN) </vt:lpstr>
      <vt:lpstr>Artificial Neural Network (ANN) </vt:lpstr>
      <vt:lpstr>Artificial Neural Network (ANN) </vt:lpstr>
      <vt:lpstr>Artificial Neural Network (ANN) </vt:lpstr>
      <vt:lpstr>Artificial Neural Network (ANN) </vt:lpstr>
      <vt:lpstr>Artificial Neural Network (ANN) </vt:lpstr>
      <vt:lpstr>So sánh độ chính xác của các mô hình </vt:lpstr>
      <vt:lpstr>Nội dung</vt:lpstr>
      <vt:lpstr>K-means Clustering </vt:lpstr>
      <vt:lpstr>K-means Clustering </vt:lpstr>
      <vt:lpstr>K-means Clustering </vt:lpstr>
      <vt:lpstr>K-means Clustering </vt:lpstr>
      <vt:lpstr>K-means Clustering </vt:lpstr>
      <vt:lpstr>Nội dung</vt:lpstr>
      <vt:lpstr>Kết luận</vt:lpstr>
      <vt:lpstr>PowerPoint Presentation</vt:lpstr>
      <vt:lpstr>Random Forest (RF)</vt:lpstr>
      <vt:lpstr>Random Forest (RF)</vt:lpstr>
      <vt:lpstr>Random Forest (RF)</vt:lpstr>
      <vt:lpstr>Random Forest (RF)</vt:lpstr>
      <vt:lpstr>Random Forest (RF)</vt:lpstr>
      <vt:lpstr>Random Forest (RF)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 HUU BINH 20190094</cp:lastModifiedBy>
  <cp:revision>151</cp:revision>
  <dcterms:created xsi:type="dcterms:W3CDTF">2021-05-28T04:32:29Z</dcterms:created>
  <dcterms:modified xsi:type="dcterms:W3CDTF">2022-07-11T04:55:34Z</dcterms:modified>
</cp:coreProperties>
</file>